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0" r:id="rId2"/>
  </p:sldMasterIdLst>
  <p:notesMasterIdLst>
    <p:notesMasterId r:id="rId46"/>
  </p:notesMasterIdLst>
  <p:sldIdLst>
    <p:sldId id="297" r:id="rId3"/>
    <p:sldId id="289" r:id="rId4"/>
    <p:sldId id="431" r:id="rId5"/>
    <p:sldId id="481" r:id="rId6"/>
    <p:sldId id="483" r:id="rId7"/>
    <p:sldId id="501" r:id="rId8"/>
    <p:sldId id="502" r:id="rId9"/>
    <p:sldId id="503" r:id="rId10"/>
    <p:sldId id="504" r:id="rId11"/>
    <p:sldId id="506" r:id="rId12"/>
    <p:sldId id="507" r:id="rId13"/>
    <p:sldId id="508" r:id="rId14"/>
    <p:sldId id="509" r:id="rId15"/>
    <p:sldId id="510" r:id="rId16"/>
    <p:sldId id="511" r:id="rId17"/>
    <p:sldId id="512" r:id="rId18"/>
    <p:sldId id="513" r:id="rId19"/>
    <p:sldId id="514" r:id="rId20"/>
    <p:sldId id="517" r:id="rId21"/>
    <p:sldId id="518" r:id="rId22"/>
    <p:sldId id="541" r:id="rId23"/>
    <p:sldId id="540" r:id="rId24"/>
    <p:sldId id="519" r:id="rId25"/>
    <p:sldId id="520" r:id="rId26"/>
    <p:sldId id="521" r:id="rId27"/>
    <p:sldId id="522" r:id="rId28"/>
    <p:sldId id="523" r:id="rId29"/>
    <p:sldId id="524" r:id="rId30"/>
    <p:sldId id="526" r:id="rId31"/>
    <p:sldId id="528" r:id="rId32"/>
    <p:sldId id="527" r:id="rId33"/>
    <p:sldId id="529" r:id="rId34"/>
    <p:sldId id="530" r:id="rId35"/>
    <p:sldId id="531" r:id="rId36"/>
    <p:sldId id="532" r:id="rId37"/>
    <p:sldId id="533" r:id="rId38"/>
    <p:sldId id="534" r:id="rId39"/>
    <p:sldId id="535" r:id="rId40"/>
    <p:sldId id="536" r:id="rId41"/>
    <p:sldId id="537" r:id="rId42"/>
    <p:sldId id="538" r:id="rId43"/>
    <p:sldId id="539" r:id="rId44"/>
    <p:sldId id="444" r:id="rId45"/>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00" autoAdjust="0"/>
  </p:normalViewPr>
  <p:slideViewPr>
    <p:cSldViewPr>
      <p:cViewPr varScale="1">
        <p:scale>
          <a:sx n="86" d="100"/>
          <a:sy n="86" d="100"/>
        </p:scale>
        <p:origin x="300"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BB5F55B-2B0B-493D-B5A6-0CD165B2D26A}" type="datetimeFigureOut">
              <a:rPr lang="en-US" smtClean="0"/>
              <a:t>12/13/2023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4B90FF74-37B7-4E21-A86E-405D13812DF3}" type="slidenum">
              <a:rPr lang="en-US" smtClean="0"/>
              <a:t>‹#›</a:t>
            </a:fld>
            <a:endParaRPr lang="en-US"/>
          </a:p>
        </p:txBody>
      </p:sp>
    </p:spTree>
    <p:extLst>
      <p:ext uri="{BB962C8B-B14F-4D97-AF65-F5344CB8AC3E}">
        <p14:creationId xmlns:p14="http://schemas.microsoft.com/office/powerpoint/2010/main" val="1507528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pPr marL="0" marR="0" lvl="0" indent="0" algn="r" defTabSz="927100" rtl="0" eaLnBrk="1" fontAlgn="base" latinLnBrk="0" hangingPunct="1">
              <a:lnSpc>
                <a:spcPct val="100000"/>
              </a:lnSpc>
              <a:spcBef>
                <a:spcPct val="0"/>
              </a:spcBef>
              <a:spcAft>
                <a:spcPct val="0"/>
              </a:spcAft>
              <a:buClrTx/>
              <a:buSzTx/>
              <a:buFontTx/>
              <a:buNone/>
              <a:tabLst/>
              <a:defRPr/>
            </a:pPr>
            <a:fld id="{D50EDFCD-7148-4A94-A7EB-145A99094DB1}" type="slidenum">
              <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Times New Roman" pitchFamily="18" charset="0"/>
              </a:rPr>
              <a:pPr marL="0" marR="0" lvl="0" indent="0" algn="r" defTabSz="927100"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Times New Roman" pitchFamily="18" charset="0"/>
            </a:endParaRPr>
          </a:p>
        </p:txBody>
      </p:sp>
      <p:sp>
        <p:nvSpPr>
          <p:cNvPr id="63491" name="Rectangle 2"/>
          <p:cNvSpPr>
            <a:spLocks noGrp="1" noRot="1" noChangeAspect="1" noChangeArrowheads="1" noTextEdit="1"/>
          </p:cNvSpPr>
          <p:nvPr>
            <p:ph type="sldImg"/>
          </p:nvPr>
        </p:nvSpPr>
        <p:spPr>
          <a:xfrm>
            <a:off x="379413" y="696913"/>
            <a:ext cx="6188075" cy="3481387"/>
          </a:xfrm>
          <a:ln/>
        </p:spPr>
      </p:sp>
      <p:sp>
        <p:nvSpPr>
          <p:cNvPr id="63492" name="Rectangle 3"/>
          <p:cNvSpPr>
            <a:spLocks noGrp="1" noChangeArrowheads="1"/>
          </p:cNvSpPr>
          <p:nvPr>
            <p:ph type="body" idx="1"/>
          </p:nvPr>
        </p:nvSpPr>
        <p:spPr>
          <a:noFill/>
          <a:ln w="9525"/>
        </p:spPr>
        <p:txBody>
          <a:bodyPr/>
          <a:lstStyle/>
          <a:p>
            <a:endParaRPr lang="en-US" altLang="en-US" smtClean="0"/>
          </a:p>
        </p:txBody>
      </p:sp>
    </p:spTree>
    <p:extLst>
      <p:ext uri="{BB962C8B-B14F-4D97-AF65-F5344CB8AC3E}">
        <p14:creationId xmlns:p14="http://schemas.microsoft.com/office/powerpoint/2010/main" val="535068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a:t>MC</a:t>
            </a:r>
            <a:r>
              <a:rPr spc="-5"/>
              <a:t> </a:t>
            </a:r>
            <a:r>
              <a:rPr/>
              <a:t>-</a:t>
            </a:r>
            <a:r>
              <a:rPr spc="-10"/>
              <a:t> </a:t>
            </a:r>
            <a:r>
              <a:rPr spc="-20"/>
              <a:t>2018</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12/13/2023</a:t>
            </a:fld>
            <a:endParaRPr lang="en-US"/>
          </a:p>
        </p:txBody>
      </p:sp>
      <p:sp>
        <p:nvSpPr>
          <p:cNvPr id="6" name="Holder 6"/>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a:t>1.</a:t>
            </a:r>
            <a:fld id="{81D60167-4931-47E6-BA6A-407CBD079E47}" type="slidenum">
              <a:rPr spc="-20"/>
              <a:t>‹#›</a:t>
            </a:fld>
            <a:endParaRPr spc="-2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2"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2"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8" name="Footer Placeholder 7"/>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9" name="Slide Number Placeholder 8"/>
          <p:cNvSpPr>
            <a:spLocks noGrp="1"/>
          </p:cNvSpPr>
          <p:nvPr>
            <p:ph type="sldNum" sz="quarter" idx="12"/>
          </p:nvPr>
        </p:nvSpPr>
        <p:spPr/>
        <p:txBody>
          <a:bodyPr/>
          <a:lstStyle>
            <a:lvl1pPr>
              <a:defRPr/>
            </a:lvl1pPr>
          </a:lstStyle>
          <a:p>
            <a:pPr rtl="0" fontAlgn="base">
              <a:spcBef>
                <a:spcPct val="0"/>
              </a:spcBef>
              <a:spcAft>
                <a:spcPct val="0"/>
              </a:spcAft>
            </a:pPr>
            <a:fld id="{384564A0-8E16-4651-A185-5FFCEDF3B9FA}"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003915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4" name="Footer Placeholder 3"/>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5" name="Slide Number Placeholder 4"/>
          <p:cNvSpPr>
            <a:spLocks noGrp="1"/>
          </p:cNvSpPr>
          <p:nvPr>
            <p:ph type="sldNum" sz="quarter" idx="12"/>
          </p:nvPr>
        </p:nvSpPr>
        <p:spPr/>
        <p:txBody>
          <a:bodyPr/>
          <a:lstStyle>
            <a:lvl1pPr>
              <a:defRPr/>
            </a:lvl1pPr>
          </a:lstStyle>
          <a:p>
            <a:pPr rtl="0" fontAlgn="base">
              <a:spcBef>
                <a:spcPct val="0"/>
              </a:spcBef>
              <a:spcAft>
                <a:spcPct val="0"/>
              </a:spcAft>
            </a:pPr>
            <a:fld id="{F4D82EA2-D85C-48BF-8A93-EA0D2FE5D387}"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925732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3" name="Footer Placeholder 2"/>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4" name="Slide Number Placeholder 3"/>
          <p:cNvSpPr>
            <a:spLocks noGrp="1"/>
          </p:cNvSpPr>
          <p:nvPr>
            <p:ph type="sldNum" sz="quarter" idx="12"/>
          </p:nvPr>
        </p:nvSpPr>
        <p:spPr/>
        <p:txBody>
          <a:bodyPr/>
          <a:lstStyle>
            <a:lvl1pPr>
              <a:defRPr/>
            </a:lvl1pPr>
          </a:lstStyle>
          <a:p>
            <a:pPr rtl="0" fontAlgn="base">
              <a:spcBef>
                <a:spcPct val="0"/>
              </a:spcBef>
              <a:spcAft>
                <a:spcPct val="0"/>
              </a:spcAft>
            </a:pPr>
            <a:fld id="{1157D14C-CC08-40B6-8437-BCF0EA7020D1}"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477234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8" y="273055"/>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4"/>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8EE747D5-FB23-45A0-9936-2AB24BB822A2}"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1877811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42"/>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2A232921-A1F9-43F3-8BC8-8D5CBA5D2AFC}"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194399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315CEB7A-A053-429D-B447-D0F541C690E9}"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782319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85309" y="225429"/>
            <a:ext cx="2279652" cy="59753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44233" y="225429"/>
            <a:ext cx="6637867" cy="5975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4CDAF1AF-2F14-4EA2-AE2E-B0F7B219C001}"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2972173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2544235" y="225429"/>
            <a:ext cx="9120719" cy="10080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544235" y="1449390"/>
            <a:ext cx="4457700" cy="4751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7205137" y="1449390"/>
            <a:ext cx="4459817" cy="4751387"/>
          </a:xfrm>
        </p:spPr>
        <p:txBody>
          <a:bodyPr/>
          <a:lstStyle/>
          <a:p>
            <a:r>
              <a:rPr lang="en-US" smtClean="0"/>
              <a:t>Click icon to add clip art</a:t>
            </a:r>
            <a:endParaRPr lang="en-US"/>
          </a:p>
        </p:txBody>
      </p:sp>
      <p:sp>
        <p:nvSpPr>
          <p:cNvPr id="5" name="Date Placeholder 4"/>
          <p:cNvSpPr>
            <a:spLocks noGrp="1"/>
          </p:cNvSpPr>
          <p:nvPr>
            <p:ph type="dt" sz="half" idx="10"/>
          </p:nvPr>
        </p:nvSpPr>
        <p:spPr>
          <a:xfrm>
            <a:off x="575735" y="6308725"/>
            <a:ext cx="2451100" cy="349250"/>
          </a:xfrm>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a:xfrm>
            <a:off x="3168657" y="6308725"/>
            <a:ext cx="5753100" cy="349250"/>
          </a:xfrm>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a:xfrm>
            <a:off x="9124951" y="6308725"/>
            <a:ext cx="2540000" cy="349250"/>
          </a:xfrm>
        </p:spPr>
        <p:txBody>
          <a:bodyPr/>
          <a:lstStyle>
            <a:lvl1pPr>
              <a:defRPr/>
            </a:lvl1pPr>
          </a:lstStyle>
          <a:p>
            <a:pPr rtl="0" fontAlgn="base">
              <a:spcBef>
                <a:spcPct val="0"/>
              </a:spcBef>
              <a:spcAft>
                <a:spcPct val="0"/>
              </a:spcAft>
            </a:pPr>
            <a:fld id="{5B6D7F81-D383-4C64-943A-5B2F1B32D755}"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499046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2544235" y="225429"/>
            <a:ext cx="9120719" cy="10080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544235" y="1449389"/>
            <a:ext cx="9120719" cy="2298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44235" y="3900492"/>
            <a:ext cx="9120719" cy="2300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75735" y="6308725"/>
            <a:ext cx="2451100" cy="349250"/>
          </a:xfrm>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a:xfrm>
            <a:off x="3168657" y="6308725"/>
            <a:ext cx="5753100" cy="349250"/>
          </a:xfrm>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a:xfrm>
            <a:off x="9124951" y="6308725"/>
            <a:ext cx="2540000" cy="349250"/>
          </a:xfrm>
        </p:spPr>
        <p:txBody>
          <a:bodyPr/>
          <a:lstStyle>
            <a:lvl1pPr>
              <a:defRPr/>
            </a:lvl1pPr>
          </a:lstStyle>
          <a:p>
            <a:pPr rtl="0" fontAlgn="base">
              <a:spcBef>
                <a:spcPct val="0"/>
              </a:spcBef>
              <a:spcAft>
                <a:spcPct val="0"/>
              </a:spcAft>
            </a:pPr>
            <a:fld id="{35C76EAD-5CA6-40B8-A9FD-204ACB69DADC}"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01370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1" i="0">
                <a:solidFill>
                  <a:srgbClr val="003366"/>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a:t>MC</a:t>
            </a:r>
            <a:r>
              <a:rPr spc="-5"/>
              <a:t> </a:t>
            </a:r>
            <a:r>
              <a:rPr/>
              <a:t>-</a:t>
            </a:r>
            <a:r>
              <a:rPr spc="-10"/>
              <a:t> </a:t>
            </a:r>
            <a:r>
              <a:rPr spc="-20"/>
              <a:t>2018</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12/13/2023</a:t>
            </a:fld>
            <a:endParaRPr lang="en-US"/>
          </a:p>
        </p:txBody>
      </p:sp>
      <p:sp>
        <p:nvSpPr>
          <p:cNvPr id="6" name="Holder 6"/>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a:t>1.</a:t>
            </a:r>
            <a:fld id="{81D60167-4931-47E6-BA6A-407CBD079E47}" type="slidenum">
              <a:rPr spc="-20"/>
              <a:t>‹#›</a:t>
            </a:fld>
            <a:endParaRPr spc="-2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1" i="0">
                <a:solidFill>
                  <a:srgbClr val="003366"/>
                </a:solidFill>
                <a:latin typeface="Arial"/>
                <a:cs typeface="Arial"/>
              </a:defRPr>
            </a:lvl1pPr>
          </a:lstStyle>
          <a:p>
            <a:endParaRPr/>
          </a:p>
        </p:txBody>
      </p:sp>
      <p:sp>
        <p:nvSpPr>
          <p:cNvPr id="3" name="Holder 3"/>
          <p:cNvSpPr>
            <a:spLocks noGrp="1"/>
          </p:cNvSpPr>
          <p:nvPr>
            <p:ph sz="half" idx="2"/>
          </p:nvPr>
        </p:nvSpPr>
        <p:spPr>
          <a:xfrm>
            <a:off x="455848" y="1705851"/>
            <a:ext cx="5429250" cy="3872229"/>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sz="half" idx="3"/>
          </p:nvPr>
        </p:nvSpPr>
        <p:spPr>
          <a:xfrm>
            <a:off x="6319014" y="1705851"/>
            <a:ext cx="4161790" cy="3591560"/>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a:t>MC</a:t>
            </a:r>
            <a:r>
              <a:rPr spc="-5"/>
              <a:t> </a:t>
            </a:r>
            <a:r>
              <a:rPr/>
              <a:t>-</a:t>
            </a:r>
            <a:r>
              <a:rPr spc="-10"/>
              <a:t> </a:t>
            </a:r>
            <a:r>
              <a:rPr spc="-20"/>
              <a:t>2018</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12/13/2023</a:t>
            </a:fld>
            <a:endParaRPr lang="en-US"/>
          </a:p>
        </p:txBody>
      </p:sp>
      <p:sp>
        <p:nvSpPr>
          <p:cNvPr id="7" name="Holder 7"/>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a:t>1.</a:t>
            </a:r>
            <a:fld id="{81D60167-4931-47E6-BA6A-407CBD079E47}" type="slidenum">
              <a:rPr spc="-20"/>
              <a:t>‹#›</a:t>
            </a:fld>
            <a:endParaRPr spc="-2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1" i="0">
                <a:solidFill>
                  <a:srgbClr val="00336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a:t>MC</a:t>
            </a:r>
            <a:r>
              <a:rPr spc="-5"/>
              <a:t> </a:t>
            </a:r>
            <a:r>
              <a:rPr/>
              <a:t>-</a:t>
            </a:r>
            <a:r>
              <a:rPr spc="-10"/>
              <a:t> </a:t>
            </a:r>
            <a:r>
              <a:rPr spc="-20"/>
              <a:t>2018</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12/13/2023</a:t>
            </a:fld>
            <a:endParaRPr lang="en-US"/>
          </a:p>
        </p:txBody>
      </p:sp>
      <p:sp>
        <p:nvSpPr>
          <p:cNvPr id="5" name="Holder 5"/>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a:t>1.</a:t>
            </a:r>
            <a:fld id="{81D60167-4931-47E6-BA6A-407CBD079E47}" type="slidenum">
              <a:rPr spc="-20"/>
              <a:t>‹#›</a:t>
            </a:fld>
            <a:endParaRPr spc="-2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a:t>MC</a:t>
            </a:r>
            <a:r>
              <a:rPr spc="-5"/>
              <a:t> </a:t>
            </a:r>
            <a:r>
              <a:rPr/>
              <a:t>-</a:t>
            </a:r>
            <a:r>
              <a:rPr spc="-10"/>
              <a:t> </a:t>
            </a:r>
            <a:r>
              <a:rPr spc="-20"/>
              <a:t>2018</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12/13/2023</a:t>
            </a:fld>
            <a:endParaRPr lang="en-US"/>
          </a:p>
        </p:txBody>
      </p:sp>
      <p:sp>
        <p:nvSpPr>
          <p:cNvPr id="4" name="Holder 4"/>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a:t>1.</a:t>
            </a:r>
            <a:fld id="{81D60167-4931-47E6-BA6A-407CBD079E47}" type="slidenum">
              <a:rPr spc="-20"/>
              <a:t>‹#›</a:t>
            </a:fld>
            <a:endParaRPr spc="-2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6257" name="Picture 177" descr="csk_biorep_page1IMAGE"/>
          <p:cNvPicPr>
            <a:picLocks noChangeAspect="1" noChangeArrowheads="1"/>
          </p:cNvPicPr>
          <p:nvPr/>
        </p:nvPicPr>
        <p:blipFill>
          <a:blip r:embed="rId2" cstate="print"/>
          <a:srcRect/>
          <a:stretch>
            <a:fillRect/>
          </a:stretch>
        </p:blipFill>
        <p:spPr bwMode="auto">
          <a:xfrm>
            <a:off x="0" y="0"/>
            <a:ext cx="12192000" cy="6858000"/>
          </a:xfrm>
          <a:prstGeom prst="rect">
            <a:avLst/>
          </a:prstGeom>
          <a:noFill/>
        </p:spPr>
      </p:pic>
      <p:sp>
        <p:nvSpPr>
          <p:cNvPr id="46082" name="Rectangle 2"/>
          <p:cNvSpPr>
            <a:spLocks noGrp="1" noChangeArrowheads="1"/>
          </p:cNvSpPr>
          <p:nvPr>
            <p:ph type="ctrTitle"/>
          </p:nvPr>
        </p:nvSpPr>
        <p:spPr>
          <a:xfrm>
            <a:off x="3024721" y="3176589"/>
            <a:ext cx="8612716" cy="2074862"/>
          </a:xfrm>
        </p:spPr>
        <p:txBody>
          <a:bodyPr/>
          <a:lstStyle>
            <a:lvl1pPr>
              <a:defRPr sz="3200"/>
            </a:lvl1pPr>
          </a:lstStyle>
          <a:p>
            <a:r>
              <a:rPr lang="en-US" smtClean="0"/>
              <a:t>Click to edit Master title style</a:t>
            </a:r>
            <a:endParaRPr lang="en-US"/>
          </a:p>
        </p:txBody>
      </p:sp>
      <p:sp>
        <p:nvSpPr>
          <p:cNvPr id="46083" name="Rectangle 3"/>
          <p:cNvSpPr>
            <a:spLocks noGrp="1" noChangeArrowheads="1"/>
          </p:cNvSpPr>
          <p:nvPr>
            <p:ph type="subTitle" idx="1"/>
          </p:nvPr>
        </p:nvSpPr>
        <p:spPr>
          <a:xfrm>
            <a:off x="575737" y="296867"/>
            <a:ext cx="7505700" cy="1368425"/>
          </a:xfrm>
        </p:spPr>
        <p:txBody>
          <a:bodyPr/>
          <a:lstStyle>
            <a:lvl1pPr marL="0" indent="0">
              <a:buFontTx/>
              <a:buNone/>
              <a:defRPr sz="1200"/>
            </a:lvl1pPr>
          </a:lstStyle>
          <a:p>
            <a:r>
              <a:rPr lang="en-US" smtClean="0"/>
              <a:t>Click to edit Master subtitle style</a:t>
            </a:r>
            <a:endParaRPr lang="en-US"/>
          </a:p>
        </p:txBody>
      </p:sp>
      <p:sp>
        <p:nvSpPr>
          <p:cNvPr id="46254" name="Rectangle 174"/>
          <p:cNvSpPr>
            <a:spLocks noGrp="1" noChangeArrowheads="1"/>
          </p:cNvSpPr>
          <p:nvPr>
            <p:ph type="dt" sz="half" idx="2"/>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46255" name="Rectangle 175"/>
          <p:cNvSpPr>
            <a:spLocks noGrp="1" noChangeArrowheads="1"/>
          </p:cNvSpPr>
          <p:nvPr>
            <p:ph type="ftr" sz="quarter" idx="3"/>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46256" name="Rectangle 176"/>
          <p:cNvSpPr>
            <a:spLocks noGrp="1" noChangeArrowheads="1"/>
          </p:cNvSpPr>
          <p:nvPr>
            <p:ph type="sldNum" sz="quarter" idx="4"/>
          </p:nvPr>
        </p:nvSpPr>
        <p:spPr/>
        <p:txBody>
          <a:bodyPr/>
          <a:lstStyle>
            <a:lvl1pPr>
              <a:defRPr/>
            </a:lvl1pPr>
          </a:lstStyle>
          <a:p>
            <a:pPr rtl="0" fontAlgn="base">
              <a:spcBef>
                <a:spcPct val="0"/>
              </a:spcBef>
              <a:spcAft>
                <a:spcPct val="0"/>
              </a:spcAft>
            </a:pPr>
            <a:fld id="{B959A3FB-12C1-4949-9DB2-4A4E63B4D691}"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1159225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0A4C6ADE-B3AE-43C3-832B-D74B71E851A5}"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489384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4"/>
            <a:ext cx="10363200" cy="150018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230960D1-EE98-401B-A2EE-B5EE14AF28C8}"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4093159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44235" y="1449390"/>
            <a:ext cx="44577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205137" y="1449390"/>
            <a:ext cx="4459817"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B53C50EB-0A00-4B12-A89E-AE8488C7FCA8}"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5171132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6"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image" Target="../media/image2.jpeg"/><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9645396" y="60960"/>
            <a:ext cx="2138171" cy="566927"/>
          </a:xfrm>
          <a:prstGeom prst="rect">
            <a:avLst/>
          </a:prstGeom>
        </p:spPr>
      </p:pic>
      <p:sp>
        <p:nvSpPr>
          <p:cNvPr id="2" name="Holder 2"/>
          <p:cNvSpPr>
            <a:spLocks noGrp="1"/>
          </p:cNvSpPr>
          <p:nvPr>
            <p:ph type="title"/>
          </p:nvPr>
        </p:nvSpPr>
        <p:spPr>
          <a:xfrm>
            <a:off x="321735" y="711937"/>
            <a:ext cx="7508240" cy="369569"/>
          </a:xfrm>
          <a:prstGeom prst="rect">
            <a:avLst/>
          </a:prstGeom>
        </p:spPr>
        <p:txBody>
          <a:bodyPr wrap="square" lIns="0" tIns="0" rIns="0" bIns="0">
            <a:spAutoFit/>
          </a:bodyPr>
          <a:lstStyle>
            <a:lvl1pPr>
              <a:defRPr sz="2250" b="1" i="0">
                <a:solidFill>
                  <a:srgbClr val="003366"/>
                </a:solidFill>
                <a:latin typeface="Arial"/>
                <a:cs typeface="Arial"/>
              </a:defRPr>
            </a:lvl1pPr>
          </a:lstStyle>
          <a:p>
            <a:endParaRPr/>
          </a:p>
        </p:txBody>
      </p:sp>
      <p:sp>
        <p:nvSpPr>
          <p:cNvPr id="3" name="Holder 3"/>
          <p:cNvSpPr>
            <a:spLocks noGrp="1"/>
          </p:cNvSpPr>
          <p:nvPr>
            <p:ph type="body" idx="1"/>
          </p:nvPr>
        </p:nvSpPr>
        <p:spPr>
          <a:xfrm>
            <a:off x="302609" y="2557105"/>
            <a:ext cx="10699115" cy="137350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217141" y="6700340"/>
            <a:ext cx="527050" cy="142240"/>
          </a:xfrm>
          <a:prstGeom prst="rect">
            <a:avLst/>
          </a:prstGeom>
        </p:spPr>
        <p:txBody>
          <a:bodyPr wrap="square" lIns="0" tIns="0" rIns="0" bIns="0">
            <a:spAutoFit/>
          </a:bodyPr>
          <a:lstStyle>
            <a:lvl1pPr>
              <a:defRPr sz="750" b="0" i="0">
                <a:solidFill>
                  <a:srgbClr val="5F5F5F"/>
                </a:solidFill>
                <a:latin typeface="Verdana"/>
                <a:cs typeface="Verdana"/>
              </a:defRPr>
            </a:lvl1pPr>
          </a:lstStyle>
          <a:p>
            <a:pPr marL="12700">
              <a:lnSpc>
                <a:spcPct val="100000"/>
              </a:lnSpc>
              <a:spcBef>
                <a:spcPts val="110"/>
              </a:spcBef>
            </a:pPr>
            <a:r>
              <a:rPr/>
              <a:t>MC</a:t>
            </a:r>
            <a:r>
              <a:rPr spc="-5"/>
              <a:t> </a:t>
            </a:r>
            <a:r>
              <a:rPr/>
              <a:t>-</a:t>
            </a:r>
            <a:r>
              <a:rPr spc="-10"/>
              <a:t> </a:t>
            </a:r>
            <a:r>
              <a:rPr spc="-20"/>
              <a:t>2018</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12/13/2023</a:t>
            </a:fld>
            <a:endParaRPr lang="en-US"/>
          </a:p>
        </p:txBody>
      </p:sp>
      <p:sp>
        <p:nvSpPr>
          <p:cNvPr id="6" name="Holder 6"/>
          <p:cNvSpPr>
            <a:spLocks noGrp="1"/>
          </p:cNvSpPr>
          <p:nvPr>
            <p:ph type="sldNum" sz="quarter" idx="7"/>
          </p:nvPr>
        </p:nvSpPr>
        <p:spPr>
          <a:xfrm>
            <a:off x="11437619" y="6696896"/>
            <a:ext cx="304800" cy="142240"/>
          </a:xfrm>
          <a:prstGeom prst="rect">
            <a:avLst/>
          </a:prstGeom>
        </p:spPr>
        <p:txBody>
          <a:bodyPr wrap="square" lIns="0" tIns="0" rIns="0" bIns="0">
            <a:spAutoFit/>
          </a:bodyPr>
          <a:lstStyle>
            <a:lvl1pPr>
              <a:defRPr sz="750" b="1" i="0">
                <a:solidFill>
                  <a:srgbClr val="5F5F5F"/>
                </a:solidFill>
                <a:latin typeface="Verdana"/>
                <a:cs typeface="Verdana"/>
              </a:defRPr>
            </a:lvl1pPr>
          </a:lstStyle>
          <a:p>
            <a:pPr marL="12700">
              <a:lnSpc>
                <a:spcPct val="100000"/>
              </a:lnSpc>
              <a:spcBef>
                <a:spcPts val="110"/>
              </a:spcBef>
            </a:pPr>
            <a:r>
              <a:rPr spc="-20"/>
              <a:t>1.</a:t>
            </a:r>
            <a:fld id="{81D60167-4931-47E6-BA6A-407CBD079E47}" type="slidenum">
              <a:rPr spc="-20"/>
              <a:t>‹#›</a:t>
            </a:fld>
            <a:endParaRPr spc="-2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7000"/>
            <a:lum/>
          </a:blip>
          <a:srcRect/>
          <a:stretch>
            <a:fillRect l="6000" t="10000" r="-8000"/>
          </a:stretch>
        </a:blipFill>
        <a:effectLst/>
      </p:bgPr>
    </p:bg>
    <p:spTree>
      <p:nvGrpSpPr>
        <p:cNvPr id="1" name=""/>
        <p:cNvGrpSpPr/>
        <p:nvPr/>
      </p:nvGrpSpPr>
      <p:grpSpPr>
        <a:xfrm>
          <a:off x="0" y="0"/>
          <a:ext cx="0" cy="0"/>
          <a:chOff x="0" y="0"/>
          <a:chExt cx="0" cy="0"/>
        </a:xfrm>
      </p:grpSpPr>
      <p:pic>
        <p:nvPicPr>
          <p:cNvPr id="22694" name="Picture 166" descr="csk_biorep_page2IMAGE"/>
          <p:cNvPicPr>
            <a:picLocks noChangeAspect="1" noChangeArrowheads="1"/>
          </p:cNvPicPr>
          <p:nvPr/>
        </p:nvPicPr>
        <p:blipFill>
          <a:blip r:embed="rId16" cstate="print"/>
          <a:srcRect/>
          <a:stretch>
            <a:fillRect/>
          </a:stretch>
        </p:blipFill>
        <p:spPr bwMode="auto">
          <a:xfrm>
            <a:off x="0" y="0"/>
            <a:ext cx="12192000" cy="6858000"/>
          </a:xfrm>
          <a:prstGeom prst="rect">
            <a:avLst/>
          </a:prstGeom>
          <a:noFill/>
        </p:spPr>
      </p:pic>
      <p:sp>
        <p:nvSpPr>
          <p:cNvPr id="22530" name="Rectangle 2"/>
          <p:cNvSpPr>
            <a:spLocks noGrp="1" noChangeArrowheads="1"/>
          </p:cNvSpPr>
          <p:nvPr>
            <p:ph type="title"/>
          </p:nvPr>
        </p:nvSpPr>
        <p:spPr bwMode="auto">
          <a:xfrm>
            <a:off x="2544235" y="225429"/>
            <a:ext cx="9120719" cy="1008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2531" name="Rectangle 3"/>
          <p:cNvSpPr>
            <a:spLocks noGrp="1" noChangeArrowheads="1"/>
          </p:cNvSpPr>
          <p:nvPr>
            <p:ph type="body" idx="1"/>
          </p:nvPr>
        </p:nvSpPr>
        <p:spPr bwMode="auto">
          <a:xfrm>
            <a:off x="2544235" y="1449390"/>
            <a:ext cx="9120719" cy="47513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2532" name="Rectangle 4"/>
          <p:cNvSpPr>
            <a:spLocks noGrp="1" noChangeArrowheads="1"/>
          </p:cNvSpPr>
          <p:nvPr>
            <p:ph type="dt" sz="half" idx="2"/>
          </p:nvPr>
        </p:nvSpPr>
        <p:spPr bwMode="auto">
          <a:xfrm>
            <a:off x="575735" y="6308725"/>
            <a:ext cx="2451100"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900">
                <a:latin typeface="+mn-lt"/>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22533" name="Rectangle 5"/>
          <p:cNvSpPr>
            <a:spLocks noGrp="1" noChangeArrowheads="1"/>
          </p:cNvSpPr>
          <p:nvPr>
            <p:ph type="ftr" sz="quarter" idx="3"/>
          </p:nvPr>
        </p:nvSpPr>
        <p:spPr bwMode="auto">
          <a:xfrm>
            <a:off x="3168657" y="6308725"/>
            <a:ext cx="5753100"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900">
                <a:latin typeface="+mn-lt"/>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22534" name="Rectangle 6"/>
          <p:cNvSpPr>
            <a:spLocks noGrp="1" noChangeArrowheads="1"/>
          </p:cNvSpPr>
          <p:nvPr>
            <p:ph type="sldNum" sz="quarter" idx="4"/>
          </p:nvPr>
        </p:nvSpPr>
        <p:spPr bwMode="auto">
          <a:xfrm>
            <a:off x="9124951" y="6308725"/>
            <a:ext cx="2540000"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900">
                <a:latin typeface="+mn-lt"/>
              </a:defRPr>
            </a:lvl1pPr>
          </a:lstStyle>
          <a:p>
            <a:pPr rtl="0" fontAlgn="base">
              <a:spcBef>
                <a:spcPct val="0"/>
              </a:spcBef>
              <a:spcAft>
                <a:spcPct val="0"/>
              </a:spcAft>
            </a:pPr>
            <a:fld id="{3F6FC8E5-14CA-48A0-A1F8-319ECDA3C4C2}"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21452137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rtl="0" eaLnBrk="1" fontAlgn="base" hangingPunct="1">
        <a:spcBef>
          <a:spcPct val="0"/>
        </a:spcBef>
        <a:spcAft>
          <a:spcPct val="0"/>
        </a:spcAft>
        <a:defRPr sz="2800">
          <a:solidFill>
            <a:schemeClr val="tx1"/>
          </a:solidFill>
          <a:latin typeface="+mj-lt"/>
          <a:ea typeface="+mj-ea"/>
          <a:cs typeface="+mj-cs"/>
        </a:defRPr>
      </a:lvl1pPr>
      <a:lvl2pPr algn="l" rtl="0" eaLnBrk="1" fontAlgn="base" hangingPunct="1">
        <a:spcBef>
          <a:spcPct val="0"/>
        </a:spcBef>
        <a:spcAft>
          <a:spcPct val="0"/>
        </a:spcAft>
        <a:defRPr sz="2800">
          <a:solidFill>
            <a:schemeClr val="tx1"/>
          </a:solidFill>
          <a:latin typeface="Century Gothic" pitchFamily="34" charset="0"/>
          <a:cs typeface="Times New Roman" pitchFamily="18" charset="0"/>
        </a:defRPr>
      </a:lvl2pPr>
      <a:lvl3pPr algn="l" rtl="0" eaLnBrk="1" fontAlgn="base" hangingPunct="1">
        <a:spcBef>
          <a:spcPct val="0"/>
        </a:spcBef>
        <a:spcAft>
          <a:spcPct val="0"/>
        </a:spcAft>
        <a:defRPr sz="2800">
          <a:solidFill>
            <a:schemeClr val="tx1"/>
          </a:solidFill>
          <a:latin typeface="Century Gothic" pitchFamily="34" charset="0"/>
          <a:cs typeface="Times New Roman" pitchFamily="18" charset="0"/>
        </a:defRPr>
      </a:lvl3pPr>
      <a:lvl4pPr algn="l" rtl="0" eaLnBrk="1" fontAlgn="base" hangingPunct="1">
        <a:spcBef>
          <a:spcPct val="0"/>
        </a:spcBef>
        <a:spcAft>
          <a:spcPct val="0"/>
        </a:spcAft>
        <a:defRPr sz="2800">
          <a:solidFill>
            <a:schemeClr val="tx1"/>
          </a:solidFill>
          <a:latin typeface="Century Gothic" pitchFamily="34" charset="0"/>
          <a:cs typeface="Times New Roman" pitchFamily="18" charset="0"/>
        </a:defRPr>
      </a:lvl4pPr>
      <a:lvl5pPr algn="l" rtl="0" eaLnBrk="1" fontAlgn="base" hangingPunct="1">
        <a:spcBef>
          <a:spcPct val="0"/>
        </a:spcBef>
        <a:spcAft>
          <a:spcPct val="0"/>
        </a:spcAft>
        <a:defRPr sz="2800">
          <a:solidFill>
            <a:schemeClr val="tx1"/>
          </a:solidFill>
          <a:latin typeface="Century Gothic" pitchFamily="34" charset="0"/>
          <a:cs typeface="Times New Roman" pitchFamily="18" charset="0"/>
        </a:defRPr>
      </a:lvl5pPr>
      <a:lvl6pPr marL="457200" algn="l" rtl="0" eaLnBrk="1" fontAlgn="base" hangingPunct="1">
        <a:spcBef>
          <a:spcPct val="0"/>
        </a:spcBef>
        <a:spcAft>
          <a:spcPct val="0"/>
        </a:spcAft>
        <a:defRPr sz="2800">
          <a:solidFill>
            <a:schemeClr val="tx1"/>
          </a:solidFill>
          <a:latin typeface="Century Gothic" pitchFamily="34" charset="0"/>
          <a:cs typeface="Times New Roman" pitchFamily="18" charset="0"/>
        </a:defRPr>
      </a:lvl6pPr>
      <a:lvl7pPr marL="914400" algn="l" rtl="0" eaLnBrk="1" fontAlgn="base" hangingPunct="1">
        <a:spcBef>
          <a:spcPct val="0"/>
        </a:spcBef>
        <a:spcAft>
          <a:spcPct val="0"/>
        </a:spcAft>
        <a:defRPr sz="2800">
          <a:solidFill>
            <a:schemeClr val="tx1"/>
          </a:solidFill>
          <a:latin typeface="Century Gothic" pitchFamily="34" charset="0"/>
          <a:cs typeface="Times New Roman" pitchFamily="18" charset="0"/>
        </a:defRPr>
      </a:lvl7pPr>
      <a:lvl8pPr marL="1371600" algn="l" rtl="0" eaLnBrk="1" fontAlgn="base" hangingPunct="1">
        <a:spcBef>
          <a:spcPct val="0"/>
        </a:spcBef>
        <a:spcAft>
          <a:spcPct val="0"/>
        </a:spcAft>
        <a:defRPr sz="2800">
          <a:solidFill>
            <a:schemeClr val="tx1"/>
          </a:solidFill>
          <a:latin typeface="Century Gothic" pitchFamily="34" charset="0"/>
          <a:cs typeface="Times New Roman" pitchFamily="18" charset="0"/>
        </a:defRPr>
      </a:lvl8pPr>
      <a:lvl9pPr marL="1828800" algn="l" rtl="0" eaLnBrk="1" fontAlgn="base" hangingPunct="1">
        <a:spcBef>
          <a:spcPct val="0"/>
        </a:spcBef>
        <a:spcAft>
          <a:spcPct val="0"/>
        </a:spcAft>
        <a:defRPr sz="2800">
          <a:solidFill>
            <a:schemeClr val="tx1"/>
          </a:solidFill>
          <a:latin typeface="Century Gothic" pitchFamily="34" charset="0"/>
          <a:cs typeface="Times New Roman" pitchFamily="18" charset="0"/>
        </a:defRPr>
      </a:lvl9pPr>
    </p:titleStyle>
    <p:bodyStyle>
      <a:lvl1pPr marL="342900" indent="-342900" algn="l" rtl="0" eaLnBrk="1" fontAlgn="base" hangingPunct="1">
        <a:spcBef>
          <a:spcPct val="20000"/>
        </a:spcBef>
        <a:spcAft>
          <a:spcPct val="20000"/>
        </a:spcAft>
        <a:buClr>
          <a:schemeClr val="tx1"/>
        </a:buClr>
        <a:buChar char="•"/>
        <a:defRPr sz="2000">
          <a:solidFill>
            <a:schemeClr val="tx1"/>
          </a:solidFill>
          <a:latin typeface="+mn-lt"/>
          <a:ea typeface="+mn-ea"/>
          <a:cs typeface="+mn-cs"/>
        </a:defRPr>
      </a:lvl1pPr>
      <a:lvl2pPr marL="742950" indent="-285750" algn="l" rtl="0" eaLnBrk="1" fontAlgn="base" hangingPunct="1">
        <a:spcBef>
          <a:spcPct val="20000"/>
        </a:spcBef>
        <a:spcAft>
          <a:spcPct val="20000"/>
        </a:spcAft>
        <a:buClr>
          <a:schemeClr val="tx1"/>
        </a:buClr>
        <a:buChar char="•"/>
        <a:defRPr>
          <a:solidFill>
            <a:schemeClr val="tx1"/>
          </a:solidFill>
          <a:latin typeface="+mn-lt"/>
          <a:cs typeface="+mn-cs"/>
        </a:defRPr>
      </a:lvl2pPr>
      <a:lvl3pPr marL="1143000" indent="-228600" algn="l" rtl="0" eaLnBrk="1" fontAlgn="base" hangingPunct="1">
        <a:spcBef>
          <a:spcPct val="20000"/>
        </a:spcBef>
        <a:spcAft>
          <a:spcPct val="20000"/>
        </a:spcAft>
        <a:buClr>
          <a:schemeClr val="tx1"/>
        </a:buClr>
        <a:buChar char="•"/>
        <a:defRPr sz="1600">
          <a:solidFill>
            <a:schemeClr val="tx1"/>
          </a:solidFill>
          <a:latin typeface="+mn-lt"/>
          <a:cs typeface="+mn-cs"/>
        </a:defRPr>
      </a:lvl3pPr>
      <a:lvl4pPr marL="1600200" indent="-228600" algn="l" rtl="0" eaLnBrk="1" fontAlgn="base" hangingPunct="1">
        <a:spcBef>
          <a:spcPct val="20000"/>
        </a:spcBef>
        <a:spcAft>
          <a:spcPct val="20000"/>
        </a:spcAft>
        <a:buClr>
          <a:schemeClr val="tx1"/>
        </a:buClr>
        <a:buChar char="•"/>
        <a:defRPr sz="1400">
          <a:solidFill>
            <a:schemeClr val="tx1"/>
          </a:solidFill>
          <a:latin typeface="+mn-lt"/>
          <a:cs typeface="+mn-cs"/>
        </a:defRPr>
      </a:lvl4pPr>
      <a:lvl5pPr marL="2057400" indent="-228600" algn="l" rtl="0" eaLnBrk="1" fontAlgn="base" hangingPunct="1">
        <a:spcBef>
          <a:spcPct val="20000"/>
        </a:spcBef>
        <a:spcAft>
          <a:spcPct val="20000"/>
        </a:spcAft>
        <a:buClr>
          <a:schemeClr val="tx1"/>
        </a:buClr>
        <a:buChar char="•"/>
        <a:defRPr sz="1200">
          <a:solidFill>
            <a:schemeClr val="tx1"/>
          </a:solidFill>
          <a:latin typeface="+mn-lt"/>
          <a:cs typeface="+mn-cs"/>
        </a:defRPr>
      </a:lvl5pPr>
      <a:lvl6pPr marL="2514600" indent="-228600" algn="l" rtl="0" eaLnBrk="1" fontAlgn="base" hangingPunct="1">
        <a:spcBef>
          <a:spcPct val="20000"/>
        </a:spcBef>
        <a:spcAft>
          <a:spcPct val="20000"/>
        </a:spcAft>
        <a:buClr>
          <a:schemeClr val="tx1"/>
        </a:buClr>
        <a:buChar char="•"/>
        <a:defRPr sz="1200">
          <a:solidFill>
            <a:schemeClr val="tx1"/>
          </a:solidFill>
          <a:latin typeface="+mn-lt"/>
          <a:cs typeface="+mn-cs"/>
        </a:defRPr>
      </a:lvl6pPr>
      <a:lvl7pPr marL="2971800" indent="-228600" algn="l" rtl="0" eaLnBrk="1" fontAlgn="base" hangingPunct="1">
        <a:spcBef>
          <a:spcPct val="20000"/>
        </a:spcBef>
        <a:spcAft>
          <a:spcPct val="20000"/>
        </a:spcAft>
        <a:buClr>
          <a:schemeClr val="tx1"/>
        </a:buClr>
        <a:buChar char="•"/>
        <a:defRPr sz="1200">
          <a:solidFill>
            <a:schemeClr val="tx1"/>
          </a:solidFill>
          <a:latin typeface="+mn-lt"/>
          <a:cs typeface="+mn-cs"/>
        </a:defRPr>
      </a:lvl7pPr>
      <a:lvl8pPr marL="3429000" indent="-228600" algn="l" rtl="0" eaLnBrk="1" fontAlgn="base" hangingPunct="1">
        <a:spcBef>
          <a:spcPct val="20000"/>
        </a:spcBef>
        <a:spcAft>
          <a:spcPct val="20000"/>
        </a:spcAft>
        <a:buClr>
          <a:schemeClr val="tx1"/>
        </a:buClr>
        <a:buChar char="•"/>
        <a:defRPr sz="1200">
          <a:solidFill>
            <a:schemeClr val="tx1"/>
          </a:solidFill>
          <a:latin typeface="+mn-lt"/>
          <a:cs typeface="+mn-cs"/>
        </a:defRPr>
      </a:lvl8pPr>
      <a:lvl9pPr marL="3886200" indent="-228600" algn="l" rtl="0" eaLnBrk="1" fontAlgn="base" hangingPunct="1">
        <a:spcBef>
          <a:spcPct val="20000"/>
        </a:spcBef>
        <a:spcAft>
          <a:spcPct val="20000"/>
        </a:spcAft>
        <a:buClr>
          <a:schemeClr val="tx1"/>
        </a:buClr>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subTitle" idx="1"/>
          </p:nvPr>
        </p:nvSpPr>
        <p:spPr>
          <a:xfrm>
            <a:off x="8458200" y="5474905"/>
            <a:ext cx="3657592" cy="1244149"/>
          </a:xfrm>
          <a:ln w="38100">
            <a:solidFill>
              <a:srgbClr val="3333CC"/>
            </a:solidFill>
          </a:ln>
        </p:spPr>
        <p:txBody>
          <a:bodyPr/>
          <a:lstStyle/>
          <a:p>
            <a:pPr>
              <a:defRPr/>
            </a:pPr>
            <a:r>
              <a:rPr lang="en-US" altLang="en-US" sz="2200" b="1" u="sng">
                <a:solidFill>
                  <a:srgbClr val="00B050"/>
                </a:solidFill>
              </a:rPr>
              <a:t>Dr. Engr. M Malook Rind</a:t>
            </a:r>
          </a:p>
          <a:p>
            <a:pPr algn="l">
              <a:defRPr/>
            </a:pPr>
            <a:r>
              <a:rPr lang="en-US" altLang="en-US" b="1" err="1" smtClean="0">
                <a:solidFill>
                  <a:schemeClr val="tx1"/>
                </a:solidFill>
                <a:latin typeface="+mj-lt"/>
              </a:rPr>
              <a:t>Ph.D</a:t>
            </a:r>
            <a:r>
              <a:rPr lang="en-US" altLang="en-US" b="1" smtClean="0">
                <a:solidFill>
                  <a:schemeClr val="tx1"/>
                </a:solidFill>
                <a:latin typeface="+mj-lt"/>
              </a:rPr>
              <a:t> (I.T), ME (CSN), MBA (MIS), BE (CS)</a:t>
            </a:r>
          </a:p>
          <a:p>
            <a:pPr algn="l">
              <a:defRPr/>
            </a:pPr>
            <a:r>
              <a:rPr lang="en-US" altLang="en-US" b="1" smtClean="0">
                <a:solidFill>
                  <a:schemeClr val="tx1"/>
                </a:solidFill>
                <a:latin typeface="+mj-lt"/>
              </a:rPr>
              <a:t>CCNA, CCNP, Juniper Certified.</a:t>
            </a:r>
          </a:p>
          <a:p>
            <a:pPr algn="l">
              <a:defRPr/>
            </a:pPr>
            <a:r>
              <a:rPr lang="en-US" altLang="en-US" sz="1400" b="1">
                <a:solidFill>
                  <a:srgbClr val="0070C0"/>
                </a:solidFill>
                <a:latin typeface="+mj-lt"/>
              </a:rPr>
              <a:t>Professor (Computer Science)</a:t>
            </a:r>
          </a:p>
          <a:p>
            <a:pPr algn="l">
              <a:defRPr/>
            </a:pPr>
            <a:endParaRPr lang="en-US" altLang="en-US" sz="1600" b="1">
              <a:latin typeface="+mj-lt"/>
            </a:endParaRPr>
          </a:p>
        </p:txBody>
      </p:sp>
      <p:sp>
        <p:nvSpPr>
          <p:cNvPr id="3" name="Rounded Rectangle 2"/>
          <p:cNvSpPr/>
          <p:nvPr/>
        </p:nvSpPr>
        <p:spPr bwMode="auto">
          <a:xfrm>
            <a:off x="2074872" y="110485"/>
            <a:ext cx="8065827" cy="646754"/>
          </a:xfrm>
          <a:prstGeom prst="roundRect">
            <a:avLst/>
          </a:prstGeom>
          <a:solidFill>
            <a:schemeClr val="accent2">
              <a:lumMod val="20000"/>
              <a:lumOff val="80000"/>
            </a:schemeClr>
          </a:solidFill>
          <a:ln w="38100" cap="flat" cmpd="sng" algn="ctr">
            <a:solidFill>
              <a:srgbClr val="FF0000"/>
            </a:solidFill>
            <a:prstDash val="solid"/>
            <a:round/>
            <a:headEnd type="none" w="sm" len="sm"/>
            <a:tailEnd type="none" w="sm" len="sm"/>
          </a:ln>
          <a:effectLst/>
        </p:spPr>
        <p:txBody>
          <a:bodyPr/>
          <a:lstStyle/>
          <a:p>
            <a:pPr algn="ctr" rtl="0" fontAlgn="base">
              <a:spcBef>
                <a:spcPct val="0"/>
              </a:spcBef>
              <a:spcAft>
                <a:spcPct val="0"/>
              </a:spcAft>
              <a:defRPr/>
            </a:pPr>
            <a:r>
              <a:rPr lang="en-US" sz="3600" b="1" kern="1200">
                <a:solidFill>
                  <a:srgbClr val="0041C4"/>
                </a:solidFill>
                <a:latin typeface="Times New Roman" pitchFamily="18" charset="0"/>
                <a:ea typeface="+mn-ea"/>
                <a:cs typeface="Times New Roman" pitchFamily="18" charset="0"/>
              </a:rPr>
              <a:t>“Information Security”</a:t>
            </a:r>
            <a:endParaRPr lang="en-US" altLang="en-US" sz="3600" b="1" kern="1200">
              <a:solidFill>
                <a:srgbClr val="0041C4"/>
              </a:solidFill>
              <a:latin typeface="Times New Roman" pitchFamily="18" charset="0"/>
              <a:ea typeface="+mn-ea"/>
              <a:cs typeface="Times New Roman" pitchFamily="18" charset="0"/>
            </a:endParaRPr>
          </a:p>
        </p:txBody>
      </p:sp>
      <p:sp>
        <p:nvSpPr>
          <p:cNvPr id="9218" name="AutoShape 2" descr="Image result for kdu university college logo hd"/>
          <p:cNvSpPr>
            <a:spLocks noChangeAspect="1" noChangeArrowheads="1"/>
          </p:cNvSpPr>
          <p:nvPr/>
        </p:nvSpPr>
        <p:spPr bwMode="auto">
          <a:xfrm>
            <a:off x="1679575" y="-144460"/>
            <a:ext cx="304800" cy="304801"/>
          </a:xfrm>
          <a:prstGeom prst="rect">
            <a:avLst/>
          </a:prstGeom>
          <a:noFill/>
        </p:spPr>
        <p:txBody>
          <a:bodyPr vert="horz" wrap="square" lIns="91440" tIns="45720" rIns="91440" bIns="45720" numCol="1" anchor="t" anchorCtr="0" compatLnSpc="1">
            <a:prstTxWarp prst="textNoShape">
              <a:avLst/>
            </a:prstTxWarp>
          </a:bodyPr>
          <a:lstStyle/>
          <a:p>
            <a:pPr algn="ctr" rtl="0" fontAlgn="base">
              <a:spcBef>
                <a:spcPct val="0"/>
              </a:spcBef>
              <a:spcAft>
                <a:spcPct val="0"/>
              </a:spcAft>
            </a:pPr>
            <a:endParaRPr lang="en-US" sz="2400" kern="1200">
              <a:solidFill>
                <a:srgbClr val="000000"/>
              </a:solidFill>
              <a:latin typeface="Times New Roman" pitchFamily="18" charset="0"/>
              <a:ea typeface="+mn-ea"/>
              <a:cs typeface="Times New Roman" pitchFamily="18" charset="0"/>
            </a:endParaRPr>
          </a:p>
        </p:txBody>
      </p:sp>
      <p:sp>
        <p:nvSpPr>
          <p:cNvPr id="8194" name="AutoShape 2" descr="Image result for asia pacific university malaysia logo hd"/>
          <p:cNvSpPr>
            <a:spLocks noChangeAspect="1" noChangeArrowheads="1"/>
          </p:cNvSpPr>
          <p:nvPr/>
        </p:nvSpPr>
        <p:spPr bwMode="auto">
          <a:xfrm>
            <a:off x="1679575" y="-144460"/>
            <a:ext cx="304800" cy="304801"/>
          </a:xfrm>
          <a:prstGeom prst="rect">
            <a:avLst/>
          </a:prstGeom>
          <a:noFill/>
        </p:spPr>
        <p:txBody>
          <a:bodyPr vert="horz" wrap="square" lIns="91440" tIns="45720" rIns="91440" bIns="45720" numCol="1" anchor="t" anchorCtr="0" compatLnSpc="1">
            <a:prstTxWarp prst="textNoShape">
              <a:avLst/>
            </a:prstTxWarp>
          </a:bodyPr>
          <a:lstStyle/>
          <a:p>
            <a:pPr algn="ctr" rtl="0" fontAlgn="base">
              <a:spcBef>
                <a:spcPct val="0"/>
              </a:spcBef>
              <a:spcAft>
                <a:spcPct val="0"/>
              </a:spcAft>
            </a:pPr>
            <a:endParaRPr lang="en-US" sz="2400" kern="1200">
              <a:solidFill>
                <a:srgbClr val="000000"/>
              </a:solidFill>
              <a:latin typeface="Times New Roman" pitchFamily="18" charset="0"/>
              <a:ea typeface="+mn-ea"/>
              <a:cs typeface="Times New Roman" pitchFamily="18" charset="0"/>
            </a:endParaRPr>
          </a:p>
        </p:txBody>
      </p:sp>
      <p:pic>
        <p:nvPicPr>
          <p:cNvPr id="7" name="Picture 6" descr="3841479820397985.jpg"/>
          <p:cNvPicPr>
            <a:picLocks noChangeAspect="1"/>
          </p:cNvPicPr>
          <p:nvPr/>
        </p:nvPicPr>
        <p:blipFill>
          <a:blip r:embed="rId3"/>
          <a:stretch>
            <a:fillRect/>
          </a:stretch>
        </p:blipFill>
        <p:spPr>
          <a:xfrm>
            <a:off x="142874" y="5474905"/>
            <a:ext cx="3073402" cy="1317329"/>
          </a:xfrm>
          <a:prstGeom prst="rect">
            <a:avLst/>
          </a:prstGeom>
          <a:solidFill>
            <a:schemeClr val="accent2">
              <a:lumMod val="20000"/>
              <a:lumOff val="80000"/>
            </a:schemeClr>
          </a:solidFill>
          <a:ln w="38100" cap="flat" cmpd="sng" algn="ctr">
            <a:solidFill>
              <a:srgbClr val="006600"/>
            </a:solidFill>
            <a:prstDash val="solid"/>
            <a:round/>
            <a:headEnd type="none" w="sm" len="sm"/>
            <a:tailEnd type="none" w="sm" len="sm"/>
          </a:ln>
          <a:effectLst/>
        </p:spPr>
      </p:pic>
      <p:sp>
        <p:nvSpPr>
          <p:cNvPr id="8" name="Rectangle 6"/>
          <p:cNvSpPr txBox="1">
            <a:spLocks noChangeArrowheads="1"/>
          </p:cNvSpPr>
          <p:nvPr/>
        </p:nvSpPr>
        <p:spPr bwMode="auto">
          <a:xfrm>
            <a:off x="4953000" y="4585234"/>
            <a:ext cx="2209800" cy="504965"/>
          </a:xfrm>
          <a:prstGeom prst="rect">
            <a:avLst/>
          </a:prstGeom>
          <a:noFill/>
          <a:ln w="38100">
            <a:solidFill>
              <a:schemeClr val="tx2">
                <a:lumMod val="60000"/>
                <a:lumOff val="40000"/>
              </a:schemeClr>
            </a:solidFill>
            <a:miter lim="800000"/>
            <a:headEnd/>
            <a:tailEnd/>
          </a:ln>
          <a:effectLst/>
        </p:spPr>
        <p:txBody>
          <a:bodyPr vert="horz" wrap="square" lIns="91440" tIns="0" rIns="91440" bIns="0" numCol="1" anchor="t" anchorCtr="0" compatLnSpc="1">
            <a:prstTxWarp prst="textNoShape">
              <a:avLst/>
            </a:prstTxWarp>
          </a:bodyPr>
          <a:lstStyle/>
          <a:p>
            <a:pPr algn="just" rtl="0" fontAlgn="base">
              <a:spcBef>
                <a:spcPct val="20000"/>
              </a:spcBef>
              <a:spcAft>
                <a:spcPct val="20000"/>
              </a:spcAft>
              <a:buClr>
                <a:srgbClr val="000000"/>
              </a:buClr>
              <a:defRPr/>
            </a:pPr>
            <a:r>
              <a:rPr lang="en-US" altLang="en-US" sz="2600" b="1" i="1" u="sng" dirty="0" smtClean="0">
                <a:solidFill>
                  <a:srgbClr val="0070C0"/>
                </a:solidFill>
                <a:latin typeface="Century Gothic"/>
                <a:ea typeface="+mn-ea"/>
                <a:cs typeface="Times New Roman"/>
              </a:rPr>
              <a:t>Lecture # 10 </a:t>
            </a:r>
            <a:endParaRPr lang="en-US" altLang="en-US" sz="2600" b="1" i="1" dirty="0">
              <a:solidFill>
                <a:srgbClr val="0070C0"/>
              </a:solidFill>
              <a:latin typeface="Century Gothic"/>
              <a:ea typeface="+mn-ea"/>
              <a:cs typeface="Times New Roman"/>
            </a:endParaRPr>
          </a:p>
          <a:p>
            <a:pPr algn="just" rtl="0" fontAlgn="base">
              <a:spcBef>
                <a:spcPct val="20000"/>
              </a:spcBef>
              <a:spcAft>
                <a:spcPct val="20000"/>
              </a:spcAft>
              <a:buClr>
                <a:srgbClr val="000000"/>
              </a:buClr>
              <a:defRPr/>
            </a:pPr>
            <a:endParaRPr lang="en-US" altLang="en-US" sz="1600" b="1" dirty="0">
              <a:solidFill>
                <a:srgbClr val="000000"/>
              </a:solidFill>
              <a:latin typeface="Century Gothic"/>
              <a:ea typeface="+mn-ea"/>
              <a:cs typeface="Times New Roman"/>
            </a:endParaRPr>
          </a:p>
        </p:txBody>
      </p:sp>
      <p:pic>
        <p:nvPicPr>
          <p:cNvPr id="1026" name="Picture 2" descr="Types of wireless communication modules - Jotrin Electron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4872" y="828680"/>
            <a:ext cx="8051531" cy="3371849"/>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8648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 </a:t>
            </a:r>
            <a:r>
              <a:rPr lang="en-US" sz="2400" dirty="0" smtClean="0">
                <a:latin typeface="+mn-lt"/>
              </a:rPr>
              <a:t>Sniffing Attacks</a:t>
            </a:r>
            <a:endParaRPr lang="en-US" sz="2600" dirty="0">
              <a:latin typeface="+mn-lt"/>
            </a:endParaRPr>
          </a:p>
        </p:txBody>
      </p:sp>
      <p:sp>
        <p:nvSpPr>
          <p:cNvPr id="4" name="Rectangle 3"/>
          <p:cNvSpPr/>
          <p:nvPr/>
        </p:nvSpPr>
        <p:spPr>
          <a:xfrm>
            <a:off x="76200" y="840127"/>
            <a:ext cx="11887200" cy="707886"/>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Following protocols are vulnerable to sniffing. The main reason for sniffing these protocols is to acquire passwords</a:t>
            </a:r>
            <a:endParaRPr lang="en-US" sz="2000" kern="1200" dirty="0">
              <a:solidFill>
                <a:prstClr val="black"/>
              </a:solidFill>
              <a:latin typeface="+mn-lt"/>
              <a:ea typeface="+mn-ea"/>
              <a:cs typeface="Times New Roman"/>
            </a:endParaRPr>
          </a:p>
        </p:txBody>
      </p:sp>
      <p:pic>
        <p:nvPicPr>
          <p:cNvPr id="3" name="Picture 2"/>
          <p:cNvPicPr>
            <a:picLocks noChangeAspect="1"/>
          </p:cNvPicPr>
          <p:nvPr/>
        </p:nvPicPr>
        <p:blipFill>
          <a:blip r:embed="rId3"/>
          <a:stretch>
            <a:fillRect/>
          </a:stretch>
        </p:blipFill>
        <p:spPr>
          <a:xfrm>
            <a:off x="228600" y="1483739"/>
            <a:ext cx="11734800" cy="4993261"/>
          </a:xfrm>
          <a:prstGeom prst="rect">
            <a:avLst/>
          </a:prstGeom>
        </p:spPr>
      </p:pic>
    </p:spTree>
    <p:extLst>
      <p:ext uri="{BB962C8B-B14F-4D97-AF65-F5344CB8AC3E}">
        <p14:creationId xmlns:p14="http://schemas.microsoft.com/office/powerpoint/2010/main" val="20084120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 Sniffing Techniques</a:t>
            </a:r>
            <a:endParaRPr lang="en-US" sz="2600" dirty="0">
              <a:latin typeface="+mn-lt"/>
            </a:endParaRPr>
          </a:p>
        </p:txBody>
      </p:sp>
      <p:sp>
        <p:nvSpPr>
          <p:cNvPr id="4" name="Rectangle 3"/>
          <p:cNvSpPr/>
          <p:nvPr/>
        </p:nvSpPr>
        <p:spPr>
          <a:xfrm>
            <a:off x="76200" y="840127"/>
            <a:ext cx="11887200" cy="1400383"/>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Attackers use various sniffing techniques, such as MAC attacks, DHCP attacks, ARP poisoning, spoofing attacks, and DNS poisoning, to steal and manipulate sensitive data.</a:t>
            </a:r>
          </a:p>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Attackers use the MAC flooding technique to force the switch to enter </a:t>
            </a:r>
            <a:r>
              <a:rPr lang="en-US" sz="2000" b="1" kern="1200" dirty="0" smtClean="0">
                <a:solidFill>
                  <a:prstClr val="black"/>
                </a:solidFill>
                <a:latin typeface="+mn-lt"/>
                <a:ea typeface="+mn-ea"/>
                <a:cs typeface="Times New Roman"/>
              </a:rPr>
              <a:t>fail-open mode  </a:t>
            </a:r>
            <a:r>
              <a:rPr lang="en-US" sz="2000" kern="1200" dirty="0" smtClean="0">
                <a:solidFill>
                  <a:prstClr val="black"/>
                </a:solidFill>
                <a:latin typeface="+mn-lt"/>
                <a:ea typeface="+mn-ea"/>
                <a:cs typeface="Times New Roman"/>
              </a:rPr>
              <a:t>and act as a hub so that they can easily sniff the traffic.</a:t>
            </a:r>
            <a:endParaRPr lang="en-US" sz="2000" kern="1200" dirty="0">
              <a:solidFill>
                <a:prstClr val="black"/>
              </a:solidFill>
              <a:latin typeface="+mn-lt"/>
              <a:ea typeface="+mn-ea"/>
              <a:cs typeface="Times New Roman"/>
            </a:endParaRPr>
          </a:p>
        </p:txBody>
      </p:sp>
      <p:pic>
        <p:nvPicPr>
          <p:cNvPr id="5" name="Picture 4"/>
          <p:cNvPicPr>
            <a:picLocks noChangeAspect="1"/>
          </p:cNvPicPr>
          <p:nvPr/>
        </p:nvPicPr>
        <p:blipFill>
          <a:blip r:embed="rId3"/>
          <a:stretch>
            <a:fillRect/>
          </a:stretch>
        </p:blipFill>
        <p:spPr>
          <a:xfrm>
            <a:off x="76200" y="2209799"/>
            <a:ext cx="11811000" cy="4341474"/>
          </a:xfrm>
          <a:prstGeom prst="rect">
            <a:avLst/>
          </a:prstGeom>
        </p:spPr>
      </p:pic>
    </p:spTree>
    <p:extLst>
      <p:ext uri="{BB962C8B-B14F-4D97-AF65-F5344CB8AC3E}">
        <p14:creationId xmlns:p14="http://schemas.microsoft.com/office/powerpoint/2010/main" val="16256341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 Sniffing Techniques</a:t>
            </a:r>
            <a:endParaRPr lang="en-US" sz="2600" dirty="0">
              <a:latin typeface="+mn-lt"/>
            </a:endParaRPr>
          </a:p>
        </p:txBody>
      </p:sp>
      <p:pic>
        <p:nvPicPr>
          <p:cNvPr id="3" name="Picture 2"/>
          <p:cNvPicPr>
            <a:picLocks noChangeAspect="1"/>
          </p:cNvPicPr>
          <p:nvPr/>
        </p:nvPicPr>
        <p:blipFill>
          <a:blip r:embed="rId3"/>
          <a:stretch>
            <a:fillRect/>
          </a:stretch>
        </p:blipFill>
        <p:spPr>
          <a:xfrm>
            <a:off x="228600" y="853772"/>
            <a:ext cx="11734800" cy="5697502"/>
          </a:xfrm>
          <a:prstGeom prst="rect">
            <a:avLst/>
          </a:prstGeom>
        </p:spPr>
      </p:pic>
    </p:spTree>
    <p:extLst>
      <p:ext uri="{BB962C8B-B14F-4D97-AF65-F5344CB8AC3E}">
        <p14:creationId xmlns:p14="http://schemas.microsoft.com/office/powerpoint/2010/main" val="8524955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 Sniffing Techniques</a:t>
            </a:r>
            <a:endParaRPr lang="en-US" sz="2600" dirty="0">
              <a:latin typeface="+mn-lt"/>
            </a:endParaRPr>
          </a:p>
        </p:txBody>
      </p:sp>
      <p:sp>
        <p:nvSpPr>
          <p:cNvPr id="4" name="Rectangle 3"/>
          <p:cNvSpPr/>
          <p:nvPr/>
        </p:nvSpPr>
        <p:spPr>
          <a:xfrm>
            <a:off x="76200" y="840127"/>
            <a:ext cx="11887200" cy="1200329"/>
          </a:xfrm>
          <a:prstGeom prst="rect">
            <a:avLst/>
          </a:prstGeom>
        </p:spPr>
        <p:txBody>
          <a:bodyPr wrap="square">
            <a:spAutoFit/>
          </a:bodyPr>
          <a:lstStyle/>
          <a:p>
            <a:pPr marL="182880" indent="-182880" algn="just" rtl="0">
              <a:buClr>
                <a:srgbClr val="FF0000"/>
              </a:buClr>
              <a:buFontTx/>
              <a:buChar char="-"/>
            </a:pPr>
            <a:r>
              <a:rPr lang="en-US" kern="1200" dirty="0" smtClean="0">
                <a:solidFill>
                  <a:prstClr val="black"/>
                </a:solidFill>
                <a:latin typeface="+mn-lt"/>
                <a:ea typeface="+mn-ea"/>
                <a:cs typeface="Times New Roman"/>
              </a:rPr>
              <a:t>ARP provides no means of verifying the authenticity of the responding device.</a:t>
            </a:r>
          </a:p>
          <a:p>
            <a:pPr marL="182880" indent="-182880" algn="just" rtl="0">
              <a:buClr>
                <a:srgbClr val="FF0000"/>
              </a:buClr>
              <a:buFontTx/>
              <a:buChar char="-"/>
            </a:pPr>
            <a:r>
              <a:rPr lang="en-US" kern="1200" dirty="0" smtClean="0">
                <a:solidFill>
                  <a:prstClr val="black"/>
                </a:solidFill>
                <a:latin typeface="+mn-lt"/>
                <a:ea typeface="+mn-ea"/>
                <a:cs typeface="Times New Roman"/>
              </a:rPr>
              <a:t>Attackers use this flaw in ARP to create malformed ARP replies containing spoofed IP and MAC addresses.</a:t>
            </a:r>
          </a:p>
          <a:p>
            <a:pPr marL="182880" indent="-182880" algn="just" rtl="0">
              <a:buClr>
                <a:srgbClr val="FF0000"/>
              </a:buClr>
              <a:buFontTx/>
              <a:buChar char="-"/>
            </a:pPr>
            <a:r>
              <a:rPr lang="en-US" kern="1200" dirty="0" smtClean="0">
                <a:solidFill>
                  <a:prstClr val="black"/>
                </a:solidFill>
                <a:latin typeface="+mn-lt"/>
                <a:ea typeface="+mn-ea"/>
                <a:cs typeface="Times New Roman"/>
              </a:rPr>
              <a:t>Attackers flood a target computer’s ARP cache with forged entries; this is also known as poisoning. ARP spoofing is an intermediary for performing attacks such as </a:t>
            </a:r>
            <a:r>
              <a:rPr lang="en-US" kern="1200" dirty="0" err="1" smtClean="0">
                <a:solidFill>
                  <a:prstClr val="black"/>
                </a:solidFill>
                <a:latin typeface="+mn-lt"/>
                <a:ea typeface="+mn-ea"/>
                <a:cs typeface="Times New Roman"/>
              </a:rPr>
              <a:t>DoS</a:t>
            </a:r>
            <a:r>
              <a:rPr lang="en-US" kern="1200" dirty="0" smtClean="0">
                <a:solidFill>
                  <a:prstClr val="black"/>
                </a:solidFill>
                <a:latin typeface="+mn-lt"/>
                <a:ea typeface="+mn-ea"/>
                <a:cs typeface="Times New Roman"/>
              </a:rPr>
              <a:t>, MITM, and session hijacking</a:t>
            </a:r>
            <a:endParaRPr lang="en-US" kern="1200" dirty="0">
              <a:solidFill>
                <a:prstClr val="black"/>
              </a:solidFill>
              <a:latin typeface="+mn-lt"/>
              <a:ea typeface="+mn-ea"/>
              <a:cs typeface="Times New Roman"/>
            </a:endParaRPr>
          </a:p>
        </p:txBody>
      </p:sp>
      <p:pic>
        <p:nvPicPr>
          <p:cNvPr id="5" name="Picture 4"/>
          <p:cNvPicPr>
            <a:picLocks noChangeAspect="1"/>
          </p:cNvPicPr>
          <p:nvPr/>
        </p:nvPicPr>
        <p:blipFill>
          <a:blip r:embed="rId3"/>
          <a:stretch>
            <a:fillRect/>
          </a:stretch>
        </p:blipFill>
        <p:spPr>
          <a:xfrm>
            <a:off x="152400" y="1983128"/>
            <a:ext cx="11811000" cy="4646272"/>
          </a:xfrm>
          <a:prstGeom prst="rect">
            <a:avLst/>
          </a:prstGeom>
        </p:spPr>
      </p:pic>
    </p:spTree>
    <p:extLst>
      <p:ext uri="{BB962C8B-B14F-4D97-AF65-F5344CB8AC3E}">
        <p14:creationId xmlns:p14="http://schemas.microsoft.com/office/powerpoint/2010/main" val="19060193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 Sniffing Techniques</a:t>
            </a:r>
            <a:endParaRPr lang="en-US" sz="2600" dirty="0">
              <a:latin typeface="+mn-lt"/>
            </a:endParaRPr>
          </a:p>
        </p:txBody>
      </p:sp>
      <p:sp>
        <p:nvSpPr>
          <p:cNvPr id="4" name="Rectangle 3"/>
          <p:cNvSpPr/>
          <p:nvPr/>
        </p:nvSpPr>
        <p:spPr>
          <a:xfrm>
            <a:off x="76200" y="840127"/>
            <a:ext cx="11887200" cy="400110"/>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MAC duplicating refers to spoofing a MAC address with the MAC address of a legitimate user on the network.</a:t>
            </a:r>
            <a:endParaRPr lang="en-US" sz="2000" kern="1200" dirty="0">
              <a:solidFill>
                <a:prstClr val="black"/>
              </a:solidFill>
              <a:latin typeface="+mn-lt"/>
              <a:ea typeface="+mn-ea"/>
              <a:cs typeface="Times New Roman"/>
            </a:endParaRPr>
          </a:p>
        </p:txBody>
      </p:sp>
      <p:pic>
        <p:nvPicPr>
          <p:cNvPr id="3" name="Picture 2"/>
          <p:cNvPicPr>
            <a:picLocks noChangeAspect="1"/>
          </p:cNvPicPr>
          <p:nvPr/>
        </p:nvPicPr>
        <p:blipFill>
          <a:blip r:embed="rId3"/>
          <a:stretch>
            <a:fillRect/>
          </a:stretch>
        </p:blipFill>
        <p:spPr>
          <a:xfrm>
            <a:off x="228600" y="1219200"/>
            <a:ext cx="11658600" cy="5332073"/>
          </a:xfrm>
          <a:prstGeom prst="rect">
            <a:avLst/>
          </a:prstGeom>
        </p:spPr>
      </p:pic>
    </p:spTree>
    <p:extLst>
      <p:ext uri="{BB962C8B-B14F-4D97-AF65-F5344CB8AC3E}">
        <p14:creationId xmlns:p14="http://schemas.microsoft.com/office/powerpoint/2010/main" val="11503354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 Sniffing Techniques</a:t>
            </a:r>
            <a:endParaRPr lang="en-US" sz="2600" dirty="0">
              <a:latin typeface="+mn-lt"/>
            </a:endParaRPr>
          </a:p>
        </p:txBody>
      </p:sp>
      <p:sp>
        <p:nvSpPr>
          <p:cNvPr id="4" name="Rectangle 3"/>
          <p:cNvSpPr/>
          <p:nvPr/>
        </p:nvSpPr>
        <p:spPr>
          <a:xfrm>
            <a:off x="76200" y="840127"/>
            <a:ext cx="11887200" cy="1046440"/>
          </a:xfrm>
          <a:prstGeom prst="rect">
            <a:avLst/>
          </a:prstGeom>
        </p:spPr>
        <p:txBody>
          <a:bodyPr wrap="square">
            <a:spAutoFit/>
          </a:bodyPr>
          <a:lstStyle/>
          <a:p>
            <a:pPr marL="182880" indent="-182880" algn="just" rtl="0">
              <a:spcBef>
                <a:spcPts val="575"/>
              </a:spcBef>
              <a:buClr>
                <a:srgbClr val="FF0000"/>
              </a:buClr>
              <a:buFontTx/>
              <a:buChar char="-"/>
            </a:pPr>
            <a:r>
              <a:rPr lang="en-US" sz="1900" kern="1200" dirty="0" smtClean="0">
                <a:solidFill>
                  <a:prstClr val="black"/>
                </a:solidFill>
                <a:latin typeface="+mn-lt"/>
                <a:ea typeface="+mn-ea"/>
                <a:cs typeface="Times New Roman"/>
              </a:rPr>
              <a:t>DNS is the protocol that translates a domain name (e.g., www.eccouncil.org) into an IP address (e.g., 208.66.172.56). </a:t>
            </a:r>
          </a:p>
          <a:p>
            <a:pPr marL="182880" indent="-182880" algn="just" rtl="0">
              <a:spcBef>
                <a:spcPts val="575"/>
              </a:spcBef>
              <a:buClr>
                <a:srgbClr val="FF0000"/>
              </a:buClr>
              <a:buFontTx/>
              <a:buChar char="-"/>
            </a:pPr>
            <a:r>
              <a:rPr lang="en-US" sz="1900" kern="1200" dirty="0" smtClean="0">
                <a:solidFill>
                  <a:prstClr val="black"/>
                </a:solidFill>
                <a:latin typeface="+mn-lt"/>
                <a:ea typeface="+mn-ea"/>
                <a:cs typeface="Times New Roman"/>
              </a:rPr>
              <a:t>DNS poisoning, also known as DNS spoofing, the attacker tricks to redirect the victim to a malicious server by manipulating the DNS table entries in the DNS.</a:t>
            </a:r>
            <a:endParaRPr lang="en-US" sz="1900" kern="1200" dirty="0">
              <a:solidFill>
                <a:prstClr val="black"/>
              </a:solidFill>
              <a:latin typeface="+mn-lt"/>
              <a:ea typeface="+mn-ea"/>
              <a:cs typeface="Times New Roman"/>
            </a:endParaRPr>
          </a:p>
        </p:txBody>
      </p:sp>
      <p:pic>
        <p:nvPicPr>
          <p:cNvPr id="5" name="Picture 4"/>
          <p:cNvPicPr>
            <a:picLocks noChangeAspect="1"/>
          </p:cNvPicPr>
          <p:nvPr/>
        </p:nvPicPr>
        <p:blipFill>
          <a:blip r:embed="rId3"/>
          <a:stretch>
            <a:fillRect/>
          </a:stretch>
        </p:blipFill>
        <p:spPr>
          <a:xfrm>
            <a:off x="228600" y="1911880"/>
            <a:ext cx="11734800" cy="4651062"/>
          </a:xfrm>
          <a:prstGeom prst="rect">
            <a:avLst/>
          </a:prstGeom>
          <a:ln>
            <a:solidFill>
              <a:schemeClr val="accent1"/>
            </a:solidFill>
          </a:ln>
        </p:spPr>
      </p:pic>
    </p:spTree>
    <p:extLst>
      <p:ext uri="{BB962C8B-B14F-4D97-AF65-F5344CB8AC3E}">
        <p14:creationId xmlns:p14="http://schemas.microsoft.com/office/powerpoint/2010/main" val="42614742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 Sniffing </a:t>
            </a:r>
            <a:r>
              <a:rPr lang="en-US" sz="2400" dirty="0" smtClean="0">
                <a:latin typeface="+mn-lt"/>
              </a:rPr>
              <a:t>Tools</a:t>
            </a:r>
            <a:endParaRPr lang="en-US" sz="2600" dirty="0">
              <a:latin typeface="+mn-lt"/>
            </a:endParaRPr>
          </a:p>
        </p:txBody>
      </p:sp>
      <p:sp>
        <p:nvSpPr>
          <p:cNvPr id="4" name="Rectangle 3"/>
          <p:cNvSpPr/>
          <p:nvPr/>
        </p:nvSpPr>
        <p:spPr>
          <a:xfrm>
            <a:off x="76200" y="840127"/>
            <a:ext cx="11887200" cy="1354217"/>
          </a:xfrm>
          <a:prstGeom prst="rect">
            <a:avLst/>
          </a:prstGeom>
        </p:spPr>
        <p:txBody>
          <a:bodyPr wrap="square">
            <a:spAutoFit/>
          </a:bodyPr>
          <a:lstStyle/>
          <a:p>
            <a:pPr marL="182880" indent="-182880" algn="just" rtl="0">
              <a:spcBef>
                <a:spcPts val="575"/>
              </a:spcBef>
              <a:buClr>
                <a:srgbClr val="FF0000"/>
              </a:buClr>
              <a:buFontTx/>
              <a:buChar char="-"/>
            </a:pPr>
            <a:r>
              <a:rPr lang="en-US" kern="1200" dirty="0" smtClean="0">
                <a:solidFill>
                  <a:prstClr val="black"/>
                </a:solidFill>
                <a:latin typeface="+mn-lt"/>
                <a:ea typeface="+mn-ea"/>
                <a:cs typeface="Times New Roman"/>
              </a:rPr>
              <a:t>System administrators use such tools to monitor their network, but attackers misuse these tools to sniff network data.</a:t>
            </a:r>
          </a:p>
          <a:p>
            <a:pPr marL="182880" indent="-182880" algn="just" rtl="0">
              <a:spcBef>
                <a:spcPts val="575"/>
              </a:spcBef>
              <a:buClr>
                <a:srgbClr val="FF0000"/>
              </a:buClr>
              <a:buFontTx/>
              <a:buChar char="-"/>
            </a:pPr>
            <a:r>
              <a:rPr lang="en-US" b="1" kern="1200" dirty="0" smtClean="0">
                <a:solidFill>
                  <a:prstClr val="black"/>
                </a:solidFill>
                <a:latin typeface="+mn-lt"/>
                <a:ea typeface="+mn-ea"/>
                <a:cs typeface="Times New Roman"/>
              </a:rPr>
              <a:t>Wireshark </a:t>
            </a:r>
            <a:r>
              <a:rPr lang="en-US" kern="1200" dirty="0" smtClean="0">
                <a:solidFill>
                  <a:prstClr val="black"/>
                </a:solidFill>
                <a:latin typeface="+mn-lt"/>
                <a:ea typeface="+mn-ea"/>
                <a:cs typeface="Times New Roman"/>
              </a:rPr>
              <a:t>captures live network traffic from Ethernet, IEEE 802.11, PPP/HDLC, ATM, Bluetooth, USB, Token Ring, Frame Relay, and FDDI networks. </a:t>
            </a:r>
          </a:p>
          <a:p>
            <a:pPr marL="182880" indent="-182880" algn="just" rtl="0">
              <a:spcBef>
                <a:spcPts val="575"/>
              </a:spcBef>
              <a:buClr>
                <a:srgbClr val="FF0000"/>
              </a:buClr>
              <a:buFontTx/>
              <a:buChar char="-"/>
            </a:pPr>
            <a:r>
              <a:rPr lang="en-US" kern="1200" dirty="0" smtClean="0">
                <a:solidFill>
                  <a:prstClr val="black"/>
                </a:solidFill>
                <a:latin typeface="+mn-lt"/>
                <a:ea typeface="+mn-ea"/>
                <a:cs typeface="Times New Roman"/>
              </a:rPr>
              <a:t>Attackers use Wireshark to sniff and analyze the packet flow in the target network and extract critical information.</a:t>
            </a:r>
            <a:endParaRPr lang="en-US" kern="1200" dirty="0">
              <a:solidFill>
                <a:prstClr val="black"/>
              </a:solidFill>
              <a:latin typeface="+mn-lt"/>
              <a:ea typeface="+mn-ea"/>
              <a:cs typeface="Times New Roman"/>
            </a:endParaRPr>
          </a:p>
        </p:txBody>
      </p:sp>
      <p:pic>
        <p:nvPicPr>
          <p:cNvPr id="3" name="Picture 2"/>
          <p:cNvPicPr>
            <a:picLocks noChangeAspect="1"/>
          </p:cNvPicPr>
          <p:nvPr/>
        </p:nvPicPr>
        <p:blipFill rotWithShape="1">
          <a:blip r:embed="rId3"/>
          <a:srcRect l="1291" t="2389" b="1487"/>
          <a:stretch/>
        </p:blipFill>
        <p:spPr>
          <a:xfrm>
            <a:off x="190500" y="2219656"/>
            <a:ext cx="11772900" cy="4350719"/>
          </a:xfrm>
          <a:prstGeom prst="rect">
            <a:avLst/>
          </a:prstGeom>
          <a:ln>
            <a:solidFill>
              <a:schemeClr val="accent1"/>
            </a:solidFill>
          </a:ln>
        </p:spPr>
      </p:pic>
    </p:spTree>
    <p:extLst>
      <p:ext uri="{BB962C8B-B14F-4D97-AF65-F5344CB8AC3E}">
        <p14:creationId xmlns:p14="http://schemas.microsoft.com/office/powerpoint/2010/main" val="35379876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 Sniffing Countermeasures</a:t>
            </a:r>
            <a:endParaRPr lang="en-US" sz="2600" dirty="0">
              <a:latin typeface="+mn-lt"/>
            </a:endParaRPr>
          </a:p>
        </p:txBody>
      </p:sp>
      <p:sp>
        <p:nvSpPr>
          <p:cNvPr id="4" name="Rectangle 3"/>
          <p:cNvSpPr/>
          <p:nvPr/>
        </p:nvSpPr>
        <p:spPr>
          <a:xfrm>
            <a:off x="76200" y="840127"/>
            <a:ext cx="11887200" cy="430887"/>
          </a:xfrm>
          <a:prstGeom prst="rect">
            <a:avLst/>
          </a:prstGeom>
        </p:spPr>
        <p:txBody>
          <a:bodyPr wrap="square">
            <a:spAutoFit/>
          </a:bodyPr>
          <a:lstStyle/>
          <a:p>
            <a:pPr marL="182880" indent="-182880" algn="just" rtl="0">
              <a:spcBef>
                <a:spcPts val="575"/>
              </a:spcBef>
              <a:buClr>
                <a:srgbClr val="FF0000"/>
              </a:buClr>
              <a:buFontTx/>
              <a:buChar char="-"/>
            </a:pPr>
            <a:r>
              <a:rPr lang="en-US" sz="2200" kern="1200" dirty="0" smtClean="0">
                <a:solidFill>
                  <a:prstClr val="black"/>
                </a:solidFill>
                <a:latin typeface="+mn-lt"/>
                <a:ea typeface="+mn-ea"/>
                <a:cs typeface="Times New Roman"/>
              </a:rPr>
              <a:t>Some of the countermeasures to be followed to defend against sniffing include:</a:t>
            </a:r>
            <a:endParaRPr lang="en-US" sz="2200" kern="1200" dirty="0">
              <a:solidFill>
                <a:prstClr val="black"/>
              </a:solidFill>
              <a:latin typeface="+mn-lt"/>
              <a:ea typeface="+mn-ea"/>
              <a:cs typeface="Times New Roman"/>
            </a:endParaRPr>
          </a:p>
        </p:txBody>
      </p:sp>
      <p:pic>
        <p:nvPicPr>
          <p:cNvPr id="5" name="Picture 4"/>
          <p:cNvPicPr>
            <a:picLocks noChangeAspect="1"/>
          </p:cNvPicPr>
          <p:nvPr/>
        </p:nvPicPr>
        <p:blipFill rotWithShape="1">
          <a:blip r:embed="rId3"/>
          <a:srcRect l="645" t="1432" b="2899"/>
          <a:stretch/>
        </p:blipFill>
        <p:spPr>
          <a:xfrm>
            <a:off x="152400" y="1295400"/>
            <a:ext cx="11734800" cy="5298328"/>
          </a:xfrm>
          <a:prstGeom prst="rect">
            <a:avLst/>
          </a:prstGeom>
          <a:ln>
            <a:solidFill>
              <a:schemeClr val="accent1"/>
            </a:solidFill>
          </a:ln>
        </p:spPr>
      </p:pic>
    </p:spTree>
    <p:extLst>
      <p:ext uri="{BB962C8B-B14F-4D97-AF65-F5344CB8AC3E}">
        <p14:creationId xmlns:p14="http://schemas.microsoft.com/office/powerpoint/2010/main" val="7887646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 Sniffing Countermeasures</a:t>
            </a:r>
            <a:endParaRPr lang="en-US" sz="2600" dirty="0">
              <a:latin typeface="+mn-lt"/>
            </a:endParaRPr>
          </a:p>
        </p:txBody>
      </p:sp>
      <p:sp>
        <p:nvSpPr>
          <p:cNvPr id="4" name="Rectangle 3"/>
          <p:cNvSpPr/>
          <p:nvPr/>
        </p:nvSpPr>
        <p:spPr>
          <a:xfrm>
            <a:off x="76200" y="840127"/>
            <a:ext cx="11887200" cy="707886"/>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The ping method is useful in detecting a system that runs in promiscuous mode, which in turn helps to detect sniffers installed on the network</a:t>
            </a:r>
            <a:endParaRPr lang="en-US" sz="2000" kern="1200" dirty="0">
              <a:solidFill>
                <a:prstClr val="black"/>
              </a:solidFill>
              <a:latin typeface="+mn-lt"/>
              <a:ea typeface="+mn-ea"/>
              <a:cs typeface="Times New Roman"/>
            </a:endParaRPr>
          </a:p>
        </p:txBody>
      </p:sp>
      <p:pic>
        <p:nvPicPr>
          <p:cNvPr id="3" name="Picture 2"/>
          <p:cNvPicPr>
            <a:picLocks noChangeAspect="1"/>
          </p:cNvPicPr>
          <p:nvPr/>
        </p:nvPicPr>
        <p:blipFill>
          <a:blip r:embed="rId3"/>
          <a:stretch>
            <a:fillRect/>
          </a:stretch>
        </p:blipFill>
        <p:spPr>
          <a:xfrm>
            <a:off x="228600" y="1573324"/>
            <a:ext cx="11734800" cy="4827475"/>
          </a:xfrm>
          <a:prstGeom prst="rect">
            <a:avLst/>
          </a:prstGeom>
        </p:spPr>
      </p:pic>
    </p:spTree>
    <p:extLst>
      <p:ext uri="{BB962C8B-B14F-4D97-AF65-F5344CB8AC3E}">
        <p14:creationId xmlns:p14="http://schemas.microsoft.com/office/powerpoint/2010/main" val="42667358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a:t>
            </a:r>
            <a:r>
              <a:rPr lang="en-US" sz="2400" dirty="0" smtClean="0">
                <a:latin typeface="+mn-lt"/>
              </a:rPr>
              <a:t>– Denial-of-Service Attacks</a:t>
            </a:r>
            <a:endParaRPr lang="en-US" sz="2600" dirty="0">
              <a:latin typeface="+mn-lt"/>
            </a:endParaRPr>
          </a:p>
        </p:txBody>
      </p:sp>
      <p:sp>
        <p:nvSpPr>
          <p:cNvPr id="4" name="Rectangle 3"/>
          <p:cNvSpPr/>
          <p:nvPr/>
        </p:nvSpPr>
        <p:spPr>
          <a:xfrm>
            <a:off x="76200" y="840127"/>
            <a:ext cx="11887200" cy="1415772"/>
          </a:xfrm>
          <a:prstGeom prst="rect">
            <a:avLst/>
          </a:prstGeom>
        </p:spPr>
        <p:txBody>
          <a:bodyPr wrap="square">
            <a:spAutoFit/>
          </a:bodyPr>
          <a:lstStyle/>
          <a:p>
            <a:pPr marL="182880" indent="-182880" algn="just" rtl="0">
              <a:spcBef>
                <a:spcPts val="575"/>
              </a:spcBef>
              <a:buClr>
                <a:srgbClr val="FF0000"/>
              </a:buClr>
              <a:buFontTx/>
              <a:buChar char="-"/>
            </a:pPr>
            <a:r>
              <a:rPr lang="en-US" sz="1900" kern="1200" dirty="0" smtClean="0">
                <a:solidFill>
                  <a:prstClr val="black"/>
                </a:solidFill>
                <a:latin typeface="+mn-lt"/>
                <a:ea typeface="+mn-ea"/>
                <a:cs typeface="Times New Roman"/>
              </a:rPr>
              <a:t>Denial-of-service (</a:t>
            </a:r>
            <a:r>
              <a:rPr lang="en-US" sz="1900" kern="1200" dirty="0" err="1" smtClean="0">
                <a:solidFill>
                  <a:prstClr val="black"/>
                </a:solidFill>
                <a:latin typeface="+mn-lt"/>
                <a:ea typeface="+mn-ea"/>
                <a:cs typeface="Times New Roman"/>
              </a:rPr>
              <a:t>DoS</a:t>
            </a:r>
            <a:r>
              <a:rPr lang="en-US" sz="1900" kern="1200" dirty="0" smtClean="0">
                <a:solidFill>
                  <a:prstClr val="black"/>
                </a:solidFill>
                <a:latin typeface="+mn-lt"/>
                <a:ea typeface="+mn-ea"/>
                <a:cs typeface="Times New Roman"/>
              </a:rPr>
              <a:t>) and distributed denial-of-service (</a:t>
            </a:r>
            <a:r>
              <a:rPr lang="en-US" sz="1900" kern="1200" dirty="0" err="1" smtClean="0">
                <a:solidFill>
                  <a:prstClr val="black"/>
                </a:solidFill>
                <a:latin typeface="+mn-lt"/>
                <a:ea typeface="+mn-ea"/>
                <a:cs typeface="Times New Roman"/>
              </a:rPr>
              <a:t>DDoS</a:t>
            </a:r>
            <a:r>
              <a:rPr lang="en-US" sz="1900" kern="1200" dirty="0" smtClean="0">
                <a:solidFill>
                  <a:prstClr val="black"/>
                </a:solidFill>
                <a:latin typeface="+mn-lt"/>
                <a:ea typeface="+mn-ea"/>
                <a:cs typeface="Times New Roman"/>
              </a:rPr>
              <a:t>) attacks are a major threat to computer networks.</a:t>
            </a:r>
          </a:p>
          <a:p>
            <a:pPr marL="182880" indent="-182880" algn="just" rtl="0">
              <a:spcBef>
                <a:spcPts val="575"/>
              </a:spcBef>
              <a:buClr>
                <a:srgbClr val="FF0000"/>
              </a:buClr>
              <a:buFontTx/>
              <a:buChar char="-"/>
            </a:pPr>
            <a:r>
              <a:rPr lang="en-US" sz="1900" kern="1200" dirty="0" smtClean="0">
                <a:solidFill>
                  <a:prstClr val="black"/>
                </a:solidFill>
                <a:latin typeface="+mn-lt"/>
                <a:ea typeface="+mn-ea"/>
                <a:cs typeface="Times New Roman"/>
              </a:rPr>
              <a:t>These attacks attempt to make a machine or network resource unavailable to its authorized users. </a:t>
            </a:r>
          </a:p>
          <a:p>
            <a:pPr marL="182880" indent="-182880" algn="just" rtl="0">
              <a:spcBef>
                <a:spcPts val="575"/>
              </a:spcBef>
              <a:buClr>
                <a:srgbClr val="FF0000"/>
              </a:buClr>
              <a:buFontTx/>
              <a:buChar char="-"/>
            </a:pPr>
            <a:r>
              <a:rPr lang="en-US" sz="1900" kern="1200" dirty="0" smtClean="0">
                <a:solidFill>
                  <a:prstClr val="black"/>
                </a:solidFill>
                <a:latin typeface="+mn-lt"/>
                <a:ea typeface="+mn-ea"/>
                <a:cs typeface="Times New Roman"/>
              </a:rPr>
              <a:t>Usually, </a:t>
            </a:r>
            <a:r>
              <a:rPr lang="en-US" sz="1900" kern="1200" dirty="0" err="1" smtClean="0">
                <a:solidFill>
                  <a:prstClr val="black"/>
                </a:solidFill>
                <a:latin typeface="+mn-lt"/>
                <a:ea typeface="+mn-ea"/>
                <a:cs typeface="Times New Roman"/>
              </a:rPr>
              <a:t>DoS</a:t>
            </a:r>
            <a:r>
              <a:rPr lang="en-US" sz="1900" kern="1200" dirty="0" smtClean="0">
                <a:solidFill>
                  <a:prstClr val="black"/>
                </a:solidFill>
                <a:latin typeface="+mn-lt"/>
                <a:ea typeface="+mn-ea"/>
                <a:cs typeface="Times New Roman"/>
              </a:rPr>
              <a:t>/</a:t>
            </a:r>
            <a:r>
              <a:rPr lang="en-US" sz="1900" kern="1200" dirty="0" err="1" smtClean="0">
                <a:solidFill>
                  <a:prstClr val="black"/>
                </a:solidFill>
                <a:latin typeface="+mn-lt"/>
                <a:ea typeface="+mn-ea"/>
                <a:cs typeface="Times New Roman"/>
              </a:rPr>
              <a:t>DDoS</a:t>
            </a:r>
            <a:r>
              <a:rPr lang="en-US" sz="1900" kern="1200" dirty="0" smtClean="0">
                <a:solidFill>
                  <a:prstClr val="black"/>
                </a:solidFill>
                <a:latin typeface="+mn-lt"/>
                <a:ea typeface="+mn-ea"/>
                <a:cs typeface="Times New Roman"/>
              </a:rPr>
              <a:t> attacks exploit vulnerabilities in the implementation of the transmission control protocol (TCP)/internet protocol (IP) model or bugs in a specific operating system (OS).</a:t>
            </a:r>
            <a:endParaRPr lang="en-US" sz="1900" kern="1200" dirty="0">
              <a:solidFill>
                <a:prstClr val="black"/>
              </a:solidFill>
              <a:latin typeface="+mn-lt"/>
              <a:ea typeface="+mn-ea"/>
              <a:cs typeface="Times New Roman"/>
            </a:endParaRPr>
          </a:p>
        </p:txBody>
      </p:sp>
      <p:pic>
        <p:nvPicPr>
          <p:cNvPr id="5" name="Picture 4"/>
          <p:cNvPicPr>
            <a:picLocks noChangeAspect="1"/>
          </p:cNvPicPr>
          <p:nvPr/>
        </p:nvPicPr>
        <p:blipFill>
          <a:blip r:embed="rId3"/>
          <a:stretch>
            <a:fillRect/>
          </a:stretch>
        </p:blipFill>
        <p:spPr>
          <a:xfrm>
            <a:off x="152400" y="2281210"/>
            <a:ext cx="11887200" cy="4297261"/>
          </a:xfrm>
          <a:prstGeom prst="rect">
            <a:avLst/>
          </a:prstGeom>
        </p:spPr>
      </p:pic>
    </p:spTree>
    <p:extLst>
      <p:ext uri="{BB962C8B-B14F-4D97-AF65-F5344CB8AC3E}">
        <p14:creationId xmlns:p14="http://schemas.microsoft.com/office/powerpoint/2010/main" val="17024989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Content Placeholder 2"/>
          <p:cNvSpPr txBox="1">
            <a:spLocks/>
          </p:cNvSpPr>
          <p:nvPr/>
        </p:nvSpPr>
        <p:spPr bwMode="auto">
          <a:xfrm>
            <a:off x="304800" y="924348"/>
            <a:ext cx="11582400" cy="68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6985" algn="l" rtl="0">
              <a:spcBef>
                <a:spcPts val="575"/>
              </a:spcBef>
            </a:pPr>
            <a:r>
              <a:rPr lang="en-US" sz="2400" dirty="0" smtClean="0">
                <a:solidFill>
                  <a:prstClr val="black"/>
                </a:solidFill>
                <a:latin typeface="Century Gothic"/>
                <a:ea typeface="+mn-ea"/>
                <a:cs typeface="Times New Roman"/>
              </a:rPr>
              <a:t>Network Security</a:t>
            </a:r>
          </a:p>
          <a:p>
            <a:pPr marL="6985" algn="l" rtl="0">
              <a:spcBef>
                <a:spcPts val="575"/>
              </a:spcBef>
            </a:pPr>
            <a:endParaRPr lang="en-US" sz="2400" dirty="0">
              <a:solidFill>
                <a:prstClr val="black"/>
              </a:solidFill>
              <a:latin typeface="Century Gothic"/>
              <a:ea typeface="+mn-ea"/>
              <a:cs typeface="Times New Roman"/>
            </a:endParaRPr>
          </a:p>
        </p:txBody>
      </p:sp>
      <p:sp>
        <p:nvSpPr>
          <p:cNvPr id="7" name="Rectangle 12"/>
          <p:cNvSpPr>
            <a:spLocks noGrp="1" noChangeArrowheads="1"/>
          </p:cNvSpPr>
          <p:nvPr>
            <p:ph type="title"/>
          </p:nvPr>
        </p:nvSpPr>
        <p:spPr>
          <a:xfrm>
            <a:off x="4914900" y="310634"/>
            <a:ext cx="1676400" cy="369332"/>
          </a:xfrm>
          <a:noFill/>
        </p:spPr>
        <p:txBody>
          <a:bodyPr/>
          <a:lstStyle/>
          <a:p>
            <a:r>
              <a:rPr lang="en-US" sz="2400" smtClean="0"/>
              <a:t>Contents</a:t>
            </a:r>
            <a:endParaRPr lang="en-US" sz="2400"/>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1"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639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200" y="840127"/>
            <a:ext cx="11887200" cy="1015663"/>
          </a:xfrm>
          <a:prstGeom prst="rect">
            <a:avLst/>
          </a:prstGeom>
        </p:spPr>
        <p:txBody>
          <a:bodyPr wrap="square">
            <a:spAutoFit/>
          </a:bodyPr>
          <a:lstStyle/>
          <a:p>
            <a:pPr marL="182880" indent="-182880" algn="just" rtl="0">
              <a:buClr>
                <a:srgbClr val="FF0000"/>
              </a:buClr>
              <a:buFontTx/>
              <a:buChar char="-"/>
            </a:pPr>
            <a:r>
              <a:rPr lang="en-US" sz="2000" kern="1200" dirty="0" smtClean="0">
                <a:solidFill>
                  <a:prstClr val="black"/>
                </a:solidFill>
                <a:latin typeface="+mn-lt"/>
                <a:ea typeface="+mn-ea"/>
                <a:cs typeface="Times New Roman"/>
              </a:rPr>
              <a:t>The goal of a </a:t>
            </a:r>
            <a:r>
              <a:rPr lang="en-US" sz="2000" kern="1200" dirty="0" err="1" smtClean="0">
                <a:solidFill>
                  <a:prstClr val="black"/>
                </a:solidFill>
                <a:latin typeface="+mn-lt"/>
                <a:ea typeface="+mn-ea"/>
                <a:cs typeface="Times New Roman"/>
              </a:rPr>
              <a:t>DoS</a:t>
            </a:r>
            <a:r>
              <a:rPr lang="en-US" sz="2000" kern="1200" dirty="0" smtClean="0">
                <a:solidFill>
                  <a:prstClr val="black"/>
                </a:solidFill>
                <a:latin typeface="+mn-lt"/>
                <a:ea typeface="+mn-ea"/>
                <a:cs typeface="Times New Roman"/>
              </a:rPr>
              <a:t> attack is to keep legitimate users from using the system, rather than to gain unauthorized access to a system or to corrupt data.</a:t>
            </a:r>
          </a:p>
          <a:p>
            <a:pPr marL="182880" indent="-182880" algn="just" rtl="0">
              <a:buClr>
                <a:srgbClr val="FF0000"/>
              </a:buClr>
              <a:buFontTx/>
              <a:buChar char="-"/>
            </a:pPr>
            <a:r>
              <a:rPr lang="en-US" sz="2000" kern="1200" dirty="0" err="1" smtClean="0">
                <a:solidFill>
                  <a:prstClr val="black"/>
                </a:solidFill>
                <a:latin typeface="+mn-lt"/>
                <a:ea typeface="+mn-ea"/>
                <a:cs typeface="Times New Roman"/>
              </a:rPr>
              <a:t>DoS</a:t>
            </a:r>
            <a:r>
              <a:rPr lang="en-US" sz="2000" kern="1200" dirty="0" smtClean="0">
                <a:solidFill>
                  <a:prstClr val="black"/>
                </a:solidFill>
                <a:latin typeface="+mn-lt"/>
                <a:ea typeface="+mn-ea"/>
                <a:cs typeface="Times New Roman"/>
              </a:rPr>
              <a:t> attacks have various forms and target various services.</a:t>
            </a:r>
            <a:endParaRPr lang="en-US" sz="2000" kern="1200" dirty="0">
              <a:solidFill>
                <a:prstClr val="black"/>
              </a:solidFill>
              <a:latin typeface="+mn-lt"/>
              <a:ea typeface="+mn-ea"/>
              <a:cs typeface="Times New Roman"/>
            </a:endParaRPr>
          </a:p>
        </p:txBody>
      </p:sp>
      <p:sp>
        <p:nvSpPr>
          <p:cNvPr id="12"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a:t>
            </a:r>
            <a:r>
              <a:rPr lang="en-US" sz="2400" dirty="0" smtClean="0">
                <a:latin typeface="+mn-lt"/>
              </a:rPr>
              <a:t>– Denial-of-Service Attacks</a:t>
            </a:r>
            <a:endParaRPr lang="en-US" sz="2600" dirty="0">
              <a:latin typeface="+mn-lt"/>
            </a:endParaRPr>
          </a:p>
        </p:txBody>
      </p:sp>
      <p:pic>
        <p:nvPicPr>
          <p:cNvPr id="5" name="Picture 4"/>
          <p:cNvPicPr>
            <a:picLocks noChangeAspect="1"/>
          </p:cNvPicPr>
          <p:nvPr/>
        </p:nvPicPr>
        <p:blipFill>
          <a:blip r:embed="rId3"/>
          <a:stretch>
            <a:fillRect/>
          </a:stretch>
        </p:blipFill>
        <p:spPr>
          <a:xfrm>
            <a:off x="76200" y="1932734"/>
            <a:ext cx="12039600" cy="4696666"/>
          </a:xfrm>
          <a:prstGeom prst="rect">
            <a:avLst/>
          </a:prstGeom>
        </p:spPr>
      </p:pic>
    </p:spTree>
    <p:extLst>
      <p:ext uri="{BB962C8B-B14F-4D97-AF65-F5344CB8AC3E}">
        <p14:creationId xmlns:p14="http://schemas.microsoft.com/office/powerpoint/2010/main" val="28668004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200" y="840127"/>
            <a:ext cx="11887200" cy="4555093"/>
          </a:xfrm>
          <a:prstGeom prst="rect">
            <a:avLst/>
          </a:prstGeom>
        </p:spPr>
        <p:txBody>
          <a:bodyPr wrap="square">
            <a:spAutoFit/>
          </a:bodyPr>
          <a:lstStyle/>
          <a:p>
            <a:pPr marL="182880" indent="-182880" algn="just" rtl="0">
              <a:spcBef>
                <a:spcPts val="1200"/>
              </a:spcBef>
              <a:spcAft>
                <a:spcPts val="600"/>
              </a:spcAft>
              <a:buClr>
                <a:srgbClr val="FF0000"/>
              </a:buClr>
              <a:buFontTx/>
              <a:buChar char="-"/>
            </a:pPr>
            <a:r>
              <a:rPr lang="en-US" sz="2000" b="1" kern="1200" dirty="0" smtClean="0">
                <a:solidFill>
                  <a:prstClr val="black"/>
                </a:solidFill>
                <a:latin typeface="+mn-lt"/>
                <a:ea typeface="+mn-ea"/>
                <a:cs typeface="Times New Roman"/>
              </a:rPr>
              <a:t>The following are examples for types of </a:t>
            </a:r>
            <a:r>
              <a:rPr lang="en-US" sz="2000" b="1" kern="1200" dirty="0" err="1" smtClean="0">
                <a:solidFill>
                  <a:prstClr val="black"/>
                </a:solidFill>
                <a:latin typeface="+mn-lt"/>
                <a:ea typeface="+mn-ea"/>
                <a:cs typeface="Times New Roman"/>
              </a:rPr>
              <a:t>DoS</a:t>
            </a:r>
            <a:r>
              <a:rPr lang="en-US" sz="2000" b="1" kern="1200" dirty="0" smtClean="0">
                <a:solidFill>
                  <a:prstClr val="black"/>
                </a:solidFill>
                <a:latin typeface="+mn-lt"/>
                <a:ea typeface="+mn-ea"/>
                <a:cs typeface="Times New Roman"/>
              </a:rPr>
              <a:t> attacks:</a:t>
            </a:r>
          </a:p>
          <a:p>
            <a:pPr marL="640080" indent="-274320" algn="just" rtl="0">
              <a:spcBef>
                <a:spcPts val="575"/>
              </a:spcBef>
              <a:buClr>
                <a:srgbClr val="FF0000"/>
              </a:buClr>
              <a:buFont typeface="Arial" panose="020B0604020202020204" pitchFamily="34" charset="0"/>
              <a:buChar char="•"/>
            </a:pPr>
            <a:r>
              <a:rPr lang="en-US" sz="2000" kern="1200" dirty="0" smtClean="0">
                <a:solidFill>
                  <a:prstClr val="black"/>
                </a:solidFill>
                <a:latin typeface="+mn-lt"/>
                <a:ea typeface="+mn-ea"/>
                <a:cs typeface="Times New Roman"/>
              </a:rPr>
              <a:t>Flooding </a:t>
            </a:r>
            <a:r>
              <a:rPr lang="en-US" sz="2000" kern="1200" dirty="0">
                <a:solidFill>
                  <a:prstClr val="black"/>
                </a:solidFill>
                <a:latin typeface="+mn-lt"/>
                <a:ea typeface="+mn-ea"/>
                <a:cs typeface="Times New Roman"/>
              </a:rPr>
              <a:t>the victim’s system with more traffic than it can handle</a:t>
            </a:r>
          </a:p>
          <a:p>
            <a:pPr marL="640080" indent="-274320" algn="just" rtl="0">
              <a:spcBef>
                <a:spcPts val="575"/>
              </a:spcBef>
              <a:buClr>
                <a:srgbClr val="FF0000"/>
              </a:buClr>
              <a:buFont typeface="Arial" panose="020B0604020202020204" pitchFamily="34" charset="0"/>
              <a:buChar char="•"/>
            </a:pPr>
            <a:r>
              <a:rPr lang="en-US" sz="2000" kern="1200" dirty="0" smtClean="0">
                <a:solidFill>
                  <a:prstClr val="black"/>
                </a:solidFill>
                <a:latin typeface="+mn-lt"/>
                <a:ea typeface="+mn-ea"/>
                <a:cs typeface="Times New Roman"/>
              </a:rPr>
              <a:t>Flooding </a:t>
            </a:r>
            <a:r>
              <a:rPr lang="en-US" sz="2000" kern="1200" dirty="0">
                <a:solidFill>
                  <a:prstClr val="black"/>
                </a:solidFill>
                <a:latin typeface="+mn-lt"/>
                <a:ea typeface="+mn-ea"/>
                <a:cs typeface="Times New Roman"/>
              </a:rPr>
              <a:t>a service (e.g., Internet Relay Chat (IRC)) with more events than it can handle</a:t>
            </a:r>
          </a:p>
          <a:p>
            <a:pPr marL="640080" indent="-274320" algn="just" rtl="0">
              <a:spcBef>
                <a:spcPts val="575"/>
              </a:spcBef>
              <a:buClr>
                <a:srgbClr val="FF0000"/>
              </a:buClr>
              <a:buFont typeface="Arial" panose="020B0604020202020204" pitchFamily="34" charset="0"/>
              <a:buChar char="•"/>
            </a:pPr>
            <a:r>
              <a:rPr lang="en-US" sz="2000" kern="1200" dirty="0" smtClean="0">
                <a:solidFill>
                  <a:prstClr val="black"/>
                </a:solidFill>
                <a:latin typeface="+mn-lt"/>
                <a:ea typeface="+mn-ea"/>
                <a:cs typeface="Times New Roman"/>
              </a:rPr>
              <a:t>Crashing </a:t>
            </a:r>
            <a:r>
              <a:rPr lang="en-US" sz="2000" kern="1200" dirty="0">
                <a:solidFill>
                  <a:prstClr val="black"/>
                </a:solidFill>
                <a:latin typeface="+mn-lt"/>
                <a:ea typeface="+mn-ea"/>
                <a:cs typeface="Times New Roman"/>
              </a:rPr>
              <a:t>a TCP/IP stack by sending corrupt packets</a:t>
            </a:r>
          </a:p>
          <a:p>
            <a:pPr marL="640080" indent="-274320" algn="just" rtl="0">
              <a:spcBef>
                <a:spcPts val="575"/>
              </a:spcBef>
              <a:buClr>
                <a:srgbClr val="FF0000"/>
              </a:buClr>
              <a:buFont typeface="Arial" panose="020B0604020202020204" pitchFamily="34" charset="0"/>
              <a:buChar char="•"/>
            </a:pPr>
            <a:r>
              <a:rPr lang="en-US" sz="2000" kern="1200" dirty="0" smtClean="0">
                <a:solidFill>
                  <a:prstClr val="black"/>
                </a:solidFill>
                <a:latin typeface="+mn-lt"/>
                <a:ea typeface="+mn-ea"/>
                <a:cs typeface="Times New Roman"/>
              </a:rPr>
              <a:t>Crashing </a:t>
            </a:r>
            <a:r>
              <a:rPr lang="en-US" sz="2000" kern="1200" dirty="0">
                <a:solidFill>
                  <a:prstClr val="black"/>
                </a:solidFill>
                <a:latin typeface="+mn-lt"/>
                <a:ea typeface="+mn-ea"/>
                <a:cs typeface="Times New Roman"/>
              </a:rPr>
              <a:t>a service by interacting with it in an unexpected manner</a:t>
            </a:r>
          </a:p>
          <a:p>
            <a:pPr marL="640080" indent="-274320" algn="just" rtl="0">
              <a:spcBef>
                <a:spcPts val="575"/>
              </a:spcBef>
              <a:buClr>
                <a:srgbClr val="FF0000"/>
              </a:buClr>
              <a:buFont typeface="Arial" panose="020B0604020202020204" pitchFamily="34" charset="0"/>
              <a:buChar char="•"/>
            </a:pPr>
            <a:r>
              <a:rPr lang="en-US" sz="2000" kern="1200" dirty="0" smtClean="0">
                <a:solidFill>
                  <a:prstClr val="black"/>
                </a:solidFill>
                <a:latin typeface="+mn-lt"/>
                <a:ea typeface="+mn-ea"/>
                <a:cs typeface="Times New Roman"/>
              </a:rPr>
              <a:t>Hanging </a:t>
            </a:r>
            <a:r>
              <a:rPr lang="en-US" sz="2000" kern="1200" dirty="0">
                <a:solidFill>
                  <a:prstClr val="black"/>
                </a:solidFill>
                <a:latin typeface="+mn-lt"/>
                <a:ea typeface="+mn-ea"/>
                <a:cs typeface="Times New Roman"/>
              </a:rPr>
              <a:t>a system by causing it to go into an infinite loop</a:t>
            </a:r>
          </a:p>
          <a:p>
            <a:pPr marL="182880" indent="-182880" algn="just" rtl="0">
              <a:spcBef>
                <a:spcPts val="1800"/>
              </a:spcBef>
              <a:spcAft>
                <a:spcPts val="600"/>
              </a:spcAft>
              <a:buClr>
                <a:srgbClr val="FF0000"/>
              </a:buClr>
              <a:buFontTx/>
              <a:buChar char="-"/>
            </a:pPr>
            <a:r>
              <a:rPr lang="en-US" sz="2000" b="1" kern="1200" dirty="0" err="1" smtClean="0">
                <a:solidFill>
                  <a:prstClr val="black"/>
                </a:solidFill>
                <a:latin typeface="+mn-lt"/>
                <a:ea typeface="+mn-ea"/>
                <a:cs typeface="Times New Roman"/>
              </a:rPr>
              <a:t>DoS</a:t>
            </a:r>
            <a:r>
              <a:rPr lang="en-US" sz="2000" b="1" kern="1200" dirty="0" smtClean="0">
                <a:solidFill>
                  <a:prstClr val="black"/>
                </a:solidFill>
                <a:latin typeface="+mn-lt"/>
                <a:ea typeface="+mn-ea"/>
                <a:cs typeface="Times New Roman"/>
              </a:rPr>
              <a:t> attacks have various forms and target various services.</a:t>
            </a:r>
          </a:p>
          <a:p>
            <a:pPr marL="640080" indent="-274320" algn="just" rtl="0">
              <a:spcBef>
                <a:spcPts val="575"/>
              </a:spcBef>
              <a:buClr>
                <a:srgbClr val="FF0000"/>
              </a:buClr>
              <a:buFont typeface="Arial" panose="020B0604020202020204" pitchFamily="34" charset="0"/>
              <a:buChar char="•"/>
            </a:pPr>
            <a:r>
              <a:rPr lang="en-US" sz="2000" kern="1200" dirty="0" smtClean="0">
                <a:solidFill>
                  <a:prstClr val="black"/>
                </a:solidFill>
                <a:latin typeface="+mn-lt"/>
                <a:ea typeface="+mn-ea"/>
                <a:cs typeface="Times New Roman"/>
              </a:rPr>
              <a:t>Consumption of resources</a:t>
            </a:r>
          </a:p>
          <a:p>
            <a:pPr marL="640080" indent="-274320" algn="just" rtl="0">
              <a:spcBef>
                <a:spcPts val="575"/>
              </a:spcBef>
              <a:buClr>
                <a:srgbClr val="FF0000"/>
              </a:buClr>
              <a:buFont typeface="Arial" panose="020B0604020202020204" pitchFamily="34" charset="0"/>
              <a:buChar char="•"/>
            </a:pPr>
            <a:r>
              <a:rPr lang="en-US" sz="2000" kern="1200" dirty="0" smtClean="0">
                <a:solidFill>
                  <a:prstClr val="black"/>
                </a:solidFill>
                <a:latin typeface="+mn-lt"/>
                <a:ea typeface="+mn-ea"/>
                <a:cs typeface="Times New Roman"/>
              </a:rPr>
              <a:t>Consumption of bandwidth, disk space, CPU time, or data structures</a:t>
            </a:r>
          </a:p>
          <a:p>
            <a:pPr marL="640080" indent="-274320" algn="just" rtl="0">
              <a:spcBef>
                <a:spcPts val="575"/>
              </a:spcBef>
              <a:buClr>
                <a:srgbClr val="FF0000"/>
              </a:buClr>
              <a:buFont typeface="Arial" panose="020B0604020202020204" pitchFamily="34" charset="0"/>
              <a:buChar char="•"/>
            </a:pPr>
            <a:r>
              <a:rPr lang="en-US" sz="2000" kern="1200" dirty="0" smtClean="0">
                <a:solidFill>
                  <a:prstClr val="black"/>
                </a:solidFill>
                <a:latin typeface="+mn-lt"/>
                <a:ea typeface="+mn-ea"/>
                <a:cs typeface="Times New Roman"/>
              </a:rPr>
              <a:t>Actual physical destruction or alteration of network components</a:t>
            </a:r>
          </a:p>
          <a:p>
            <a:pPr marL="640080" indent="-274320" algn="just" rtl="0">
              <a:spcBef>
                <a:spcPts val="575"/>
              </a:spcBef>
              <a:buClr>
                <a:srgbClr val="FF0000"/>
              </a:buClr>
              <a:buFont typeface="Arial" panose="020B0604020202020204" pitchFamily="34" charset="0"/>
              <a:buChar char="•"/>
            </a:pPr>
            <a:r>
              <a:rPr lang="en-US" sz="2000" kern="1200" dirty="0" smtClean="0">
                <a:solidFill>
                  <a:prstClr val="black"/>
                </a:solidFill>
                <a:latin typeface="+mn-lt"/>
                <a:ea typeface="+mn-ea"/>
                <a:cs typeface="Times New Roman"/>
              </a:rPr>
              <a:t>Destruction of programming and files in a computer system</a:t>
            </a:r>
            <a:endParaRPr lang="en-US" sz="2000" kern="1200" dirty="0">
              <a:solidFill>
                <a:prstClr val="black"/>
              </a:solidFill>
              <a:latin typeface="+mn-lt"/>
              <a:ea typeface="+mn-ea"/>
              <a:cs typeface="Times New Roman"/>
            </a:endParaRPr>
          </a:p>
        </p:txBody>
      </p:sp>
      <p:sp>
        <p:nvSpPr>
          <p:cNvPr id="12"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a:t>
            </a:r>
            <a:r>
              <a:rPr lang="en-US" sz="2400" dirty="0" smtClean="0">
                <a:latin typeface="+mn-lt"/>
              </a:rPr>
              <a:t>– Denial-of-Service Attacks</a:t>
            </a:r>
            <a:endParaRPr lang="en-US" sz="2600" dirty="0">
              <a:latin typeface="+mn-lt"/>
            </a:endParaRPr>
          </a:p>
        </p:txBody>
      </p:sp>
    </p:spTree>
    <p:extLst>
      <p:ext uri="{BB962C8B-B14F-4D97-AF65-F5344CB8AC3E}">
        <p14:creationId xmlns:p14="http://schemas.microsoft.com/office/powerpoint/2010/main" val="16778455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152400" y="914400"/>
            <a:ext cx="11887200" cy="5591149"/>
          </a:xfrm>
          <a:prstGeom prst="rect">
            <a:avLst/>
          </a:prstGeom>
        </p:spPr>
      </p:pic>
      <p:sp>
        <p:nvSpPr>
          <p:cNvPr id="12"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a:t>
            </a:r>
            <a:r>
              <a:rPr lang="en-US" sz="2400" dirty="0" smtClean="0">
                <a:latin typeface="+mn-lt"/>
              </a:rPr>
              <a:t>– Denial-of-Service Attacks</a:t>
            </a:r>
            <a:endParaRPr lang="en-US" sz="2600" dirty="0">
              <a:latin typeface="+mn-lt"/>
            </a:endParaRPr>
          </a:p>
        </p:txBody>
      </p:sp>
    </p:spTree>
    <p:extLst>
      <p:ext uri="{BB962C8B-B14F-4D97-AF65-F5344CB8AC3E}">
        <p14:creationId xmlns:p14="http://schemas.microsoft.com/office/powerpoint/2010/main" val="24388116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152400" y="1006171"/>
            <a:ext cx="11887200" cy="5547029"/>
          </a:xfrm>
          <a:prstGeom prst="rect">
            <a:avLst/>
          </a:prstGeom>
        </p:spPr>
      </p:pic>
      <p:sp>
        <p:nvSpPr>
          <p:cNvPr id="12"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a:t>
            </a:r>
            <a:r>
              <a:rPr lang="en-US" sz="2400" dirty="0" smtClean="0">
                <a:latin typeface="+mn-lt"/>
              </a:rPr>
              <a:t>– Denial-of-Service Attacks</a:t>
            </a:r>
            <a:endParaRPr lang="en-US" sz="2600" dirty="0">
              <a:latin typeface="+mn-lt"/>
            </a:endParaRPr>
          </a:p>
        </p:txBody>
      </p:sp>
    </p:spTree>
    <p:extLst>
      <p:ext uri="{BB962C8B-B14F-4D97-AF65-F5344CB8AC3E}">
        <p14:creationId xmlns:p14="http://schemas.microsoft.com/office/powerpoint/2010/main" val="18165462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76200" y="914399"/>
            <a:ext cx="11887200" cy="5667789"/>
          </a:xfrm>
          <a:prstGeom prst="rect">
            <a:avLst/>
          </a:prstGeom>
        </p:spPr>
      </p:pic>
      <p:sp>
        <p:nvSpPr>
          <p:cNvPr id="12"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a:t>
            </a:r>
            <a:r>
              <a:rPr lang="en-US" sz="2400" dirty="0" smtClean="0">
                <a:latin typeface="+mn-lt"/>
              </a:rPr>
              <a:t>– Denial-of-Service Attacks</a:t>
            </a:r>
            <a:endParaRPr lang="en-US" sz="2600" dirty="0">
              <a:latin typeface="+mn-lt"/>
            </a:endParaRPr>
          </a:p>
        </p:txBody>
      </p:sp>
    </p:spTree>
    <p:extLst>
      <p:ext uri="{BB962C8B-B14F-4D97-AF65-F5344CB8AC3E}">
        <p14:creationId xmlns:p14="http://schemas.microsoft.com/office/powerpoint/2010/main" val="373638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92926" y="970790"/>
            <a:ext cx="11870473" cy="5582410"/>
          </a:xfrm>
          <a:prstGeom prst="rect">
            <a:avLst/>
          </a:prstGeom>
        </p:spPr>
      </p:pic>
      <p:sp>
        <p:nvSpPr>
          <p:cNvPr id="12"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a:t>
            </a:r>
            <a:r>
              <a:rPr lang="en-US" sz="2400" dirty="0" smtClean="0">
                <a:latin typeface="+mn-lt"/>
              </a:rPr>
              <a:t>– Denial-of-Service Attacks</a:t>
            </a:r>
            <a:endParaRPr lang="en-US" sz="2600" dirty="0">
              <a:latin typeface="+mn-lt"/>
            </a:endParaRPr>
          </a:p>
        </p:txBody>
      </p:sp>
    </p:spTree>
    <p:extLst>
      <p:ext uri="{BB962C8B-B14F-4D97-AF65-F5344CB8AC3E}">
        <p14:creationId xmlns:p14="http://schemas.microsoft.com/office/powerpoint/2010/main" val="21037803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111512" y="914400"/>
            <a:ext cx="11851888" cy="5636873"/>
          </a:xfrm>
          <a:prstGeom prst="rect">
            <a:avLst/>
          </a:prstGeom>
        </p:spPr>
      </p:pic>
      <p:sp>
        <p:nvSpPr>
          <p:cNvPr id="13"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a:t>
            </a:r>
            <a:r>
              <a:rPr lang="en-US" sz="2400" dirty="0" smtClean="0">
                <a:latin typeface="+mn-lt"/>
              </a:rPr>
              <a:t>– Denial-of-Service Attacks</a:t>
            </a:r>
            <a:endParaRPr lang="en-US" sz="2600" dirty="0">
              <a:latin typeface="+mn-lt"/>
            </a:endParaRPr>
          </a:p>
        </p:txBody>
      </p:sp>
    </p:spTree>
    <p:extLst>
      <p:ext uri="{BB962C8B-B14F-4D97-AF65-F5344CB8AC3E}">
        <p14:creationId xmlns:p14="http://schemas.microsoft.com/office/powerpoint/2010/main" val="8246464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152400" y="914400"/>
            <a:ext cx="11887200" cy="5740312"/>
          </a:xfrm>
          <a:prstGeom prst="rect">
            <a:avLst/>
          </a:prstGeom>
        </p:spPr>
      </p:pic>
      <p:sp>
        <p:nvSpPr>
          <p:cNvPr id="12"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a:t>
            </a:r>
            <a:r>
              <a:rPr lang="en-US" sz="2400" dirty="0" smtClean="0">
                <a:latin typeface="+mn-lt"/>
              </a:rPr>
              <a:t>– Denial-of-Service Attacks</a:t>
            </a:r>
            <a:endParaRPr lang="en-US" sz="2600" dirty="0">
              <a:latin typeface="+mn-lt"/>
            </a:endParaRPr>
          </a:p>
        </p:txBody>
      </p:sp>
    </p:spTree>
    <p:extLst>
      <p:ext uri="{BB962C8B-B14F-4D97-AF65-F5344CB8AC3E}">
        <p14:creationId xmlns:p14="http://schemas.microsoft.com/office/powerpoint/2010/main" val="6292745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152400" y="853771"/>
            <a:ext cx="11887200" cy="5762973"/>
          </a:xfrm>
          <a:prstGeom prst="rect">
            <a:avLst/>
          </a:prstGeom>
        </p:spPr>
      </p:pic>
      <p:sp>
        <p:nvSpPr>
          <p:cNvPr id="12"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a:t>
            </a:r>
            <a:r>
              <a:rPr lang="en-US" sz="2400" dirty="0" smtClean="0">
                <a:latin typeface="+mn-lt"/>
              </a:rPr>
              <a:t>– Denial-of-Service Attacks</a:t>
            </a:r>
            <a:endParaRPr lang="en-US" sz="2600" dirty="0">
              <a:latin typeface="+mn-lt"/>
            </a:endParaRPr>
          </a:p>
        </p:txBody>
      </p:sp>
    </p:spTree>
    <p:extLst>
      <p:ext uri="{BB962C8B-B14F-4D97-AF65-F5344CB8AC3E}">
        <p14:creationId xmlns:p14="http://schemas.microsoft.com/office/powerpoint/2010/main" val="20540082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a:t>
            </a:r>
            <a:r>
              <a:rPr lang="en-US" sz="2400" dirty="0" smtClean="0">
                <a:latin typeface="+mn-lt"/>
              </a:rPr>
              <a:t>– Denial-of-Service Attacks</a:t>
            </a:r>
            <a:endParaRPr lang="en-US" sz="2600" dirty="0">
              <a:latin typeface="+mn-lt"/>
            </a:endParaRPr>
          </a:p>
        </p:txBody>
      </p:sp>
      <p:pic>
        <p:nvPicPr>
          <p:cNvPr id="3" name="Picture 2"/>
          <p:cNvPicPr>
            <a:picLocks noChangeAspect="1"/>
          </p:cNvPicPr>
          <p:nvPr/>
        </p:nvPicPr>
        <p:blipFill>
          <a:blip r:embed="rId3"/>
          <a:stretch>
            <a:fillRect/>
          </a:stretch>
        </p:blipFill>
        <p:spPr>
          <a:xfrm>
            <a:off x="152400" y="853771"/>
            <a:ext cx="11887200" cy="5826213"/>
          </a:xfrm>
          <a:prstGeom prst="rect">
            <a:avLst/>
          </a:prstGeom>
        </p:spPr>
      </p:pic>
    </p:spTree>
    <p:extLst>
      <p:ext uri="{BB962C8B-B14F-4D97-AF65-F5344CB8AC3E}">
        <p14:creationId xmlns:p14="http://schemas.microsoft.com/office/powerpoint/2010/main" val="212641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Rounded Rectangle 5"/>
          <p:cNvSpPr/>
          <p:nvPr/>
        </p:nvSpPr>
        <p:spPr bwMode="auto">
          <a:xfrm>
            <a:off x="1676400" y="1219200"/>
            <a:ext cx="8610600" cy="609600"/>
          </a:xfrm>
          <a:prstGeom prst="roundRect">
            <a:avLst/>
          </a:prstGeom>
          <a:solidFill>
            <a:srgbClr val="92D050"/>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400" b="1" kern="1200" dirty="0">
                <a:solidFill>
                  <a:srgbClr val="0041C4"/>
                </a:solidFill>
                <a:latin typeface="Times New Roman" pitchFamily="18" charset="0"/>
                <a:ea typeface="+mn-ea"/>
                <a:cs typeface="Times New Roman" pitchFamily="18" charset="0"/>
              </a:rPr>
              <a:t>Network Security</a:t>
            </a:r>
          </a:p>
        </p:txBody>
      </p:sp>
      <p:sp>
        <p:nvSpPr>
          <p:cNvPr id="5"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sp>
        <p:nvSpPr>
          <p:cNvPr id="4" name="Rectangle 3"/>
          <p:cNvSpPr/>
          <p:nvPr/>
        </p:nvSpPr>
        <p:spPr>
          <a:xfrm>
            <a:off x="1676400" y="1981200"/>
            <a:ext cx="8610600" cy="1446550"/>
          </a:xfrm>
          <a:prstGeom prst="rect">
            <a:avLst/>
          </a:prstGeom>
        </p:spPr>
        <p:txBody>
          <a:bodyPr wrap="square">
            <a:spAutoFit/>
          </a:bodyPr>
          <a:lstStyle/>
          <a:p>
            <a:pPr marL="342900" indent="-342900">
              <a:lnSpc>
                <a:spcPct val="200000"/>
              </a:lnSpc>
              <a:buAutoNum type="arabicPeriod"/>
            </a:pPr>
            <a:r>
              <a:rPr lang="en-US" sz="2200" b="1" dirty="0" smtClean="0">
                <a:latin typeface="+mn-lt"/>
              </a:rPr>
              <a:t>What is Network Security</a:t>
            </a:r>
          </a:p>
          <a:p>
            <a:pPr marL="342900" indent="-342900">
              <a:lnSpc>
                <a:spcPct val="200000"/>
              </a:lnSpc>
              <a:buAutoNum type="arabicPeriod"/>
            </a:pPr>
            <a:r>
              <a:rPr lang="en-US" sz="2200" b="1" dirty="0" smtClean="0">
                <a:latin typeface="+mn-lt"/>
              </a:rPr>
              <a:t>Networking Threats, Assessments, and Defenses</a:t>
            </a:r>
          </a:p>
        </p:txBody>
      </p:sp>
    </p:spTree>
    <p:extLst>
      <p:ext uri="{BB962C8B-B14F-4D97-AF65-F5344CB8AC3E}">
        <p14:creationId xmlns:p14="http://schemas.microsoft.com/office/powerpoint/2010/main" val="13814610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200" y="840127"/>
            <a:ext cx="11887200" cy="707886"/>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This type of attack is quicker and more destructive than conventional </a:t>
            </a:r>
            <a:r>
              <a:rPr lang="en-US" sz="2000" kern="1200" dirty="0" err="1" smtClean="0">
                <a:solidFill>
                  <a:prstClr val="black"/>
                </a:solidFill>
                <a:latin typeface="+mn-lt"/>
                <a:ea typeface="+mn-ea"/>
                <a:cs typeface="Times New Roman"/>
              </a:rPr>
              <a:t>DoS</a:t>
            </a:r>
            <a:r>
              <a:rPr lang="en-US" sz="2000" kern="1200" dirty="0" smtClean="0">
                <a:solidFill>
                  <a:prstClr val="black"/>
                </a:solidFill>
                <a:latin typeface="+mn-lt"/>
                <a:ea typeface="+mn-ea"/>
                <a:cs typeface="Times New Roman"/>
              </a:rPr>
              <a:t> attacks. It works with a limited amount of resources, unlike a </a:t>
            </a:r>
            <a:r>
              <a:rPr lang="en-US" sz="2000" kern="1200" dirty="0" err="1" smtClean="0">
                <a:solidFill>
                  <a:prstClr val="black"/>
                </a:solidFill>
                <a:latin typeface="+mn-lt"/>
                <a:ea typeface="+mn-ea"/>
                <a:cs typeface="Times New Roman"/>
              </a:rPr>
              <a:t>DDoS</a:t>
            </a:r>
            <a:r>
              <a:rPr lang="en-US" sz="2000" kern="1200" dirty="0" smtClean="0">
                <a:solidFill>
                  <a:prstClr val="black"/>
                </a:solidFill>
                <a:latin typeface="+mn-lt"/>
                <a:ea typeface="+mn-ea"/>
                <a:cs typeface="Times New Roman"/>
              </a:rPr>
              <a:t> attack, in which attackers unleash a set of zombies onto a target.</a:t>
            </a:r>
            <a:endParaRPr lang="en-US" sz="2000" kern="1200" dirty="0">
              <a:solidFill>
                <a:prstClr val="black"/>
              </a:solidFill>
              <a:latin typeface="+mn-lt"/>
              <a:ea typeface="+mn-ea"/>
              <a:cs typeface="Times New Roman"/>
            </a:endParaRPr>
          </a:p>
        </p:txBody>
      </p:sp>
      <p:sp>
        <p:nvSpPr>
          <p:cNvPr id="12"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a:t>
            </a:r>
            <a:r>
              <a:rPr lang="en-US" sz="2400" dirty="0" smtClean="0">
                <a:latin typeface="+mn-lt"/>
              </a:rPr>
              <a:t>– Denial-of-Service Attacks</a:t>
            </a:r>
            <a:endParaRPr lang="en-US" sz="2600" dirty="0">
              <a:latin typeface="+mn-lt"/>
            </a:endParaRPr>
          </a:p>
        </p:txBody>
      </p:sp>
      <p:pic>
        <p:nvPicPr>
          <p:cNvPr id="5" name="Picture 4"/>
          <p:cNvPicPr>
            <a:picLocks noChangeAspect="1"/>
          </p:cNvPicPr>
          <p:nvPr/>
        </p:nvPicPr>
        <p:blipFill>
          <a:blip r:embed="rId3"/>
          <a:stretch>
            <a:fillRect/>
          </a:stretch>
        </p:blipFill>
        <p:spPr>
          <a:xfrm>
            <a:off x="159834" y="1573325"/>
            <a:ext cx="11879766" cy="5078377"/>
          </a:xfrm>
          <a:prstGeom prst="rect">
            <a:avLst/>
          </a:prstGeom>
        </p:spPr>
      </p:pic>
    </p:spTree>
    <p:extLst>
      <p:ext uri="{BB962C8B-B14F-4D97-AF65-F5344CB8AC3E}">
        <p14:creationId xmlns:p14="http://schemas.microsoft.com/office/powerpoint/2010/main" val="35359949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200" y="840127"/>
            <a:ext cx="11887200" cy="707886"/>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This attack involves an attacker machine, intermediary victims (zombies), secondary victims (reflectors), and a target machine</a:t>
            </a:r>
            <a:endParaRPr lang="en-US" sz="2000" kern="1200" dirty="0">
              <a:solidFill>
                <a:prstClr val="black"/>
              </a:solidFill>
              <a:latin typeface="+mn-lt"/>
              <a:ea typeface="+mn-ea"/>
              <a:cs typeface="Times New Roman"/>
            </a:endParaRPr>
          </a:p>
        </p:txBody>
      </p:sp>
      <p:sp>
        <p:nvSpPr>
          <p:cNvPr id="12"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a:t>
            </a:r>
            <a:r>
              <a:rPr lang="en-US" sz="2400" dirty="0" smtClean="0">
                <a:latin typeface="+mn-lt"/>
              </a:rPr>
              <a:t>– Denial-of-Service Attacks</a:t>
            </a:r>
            <a:endParaRPr lang="en-US" sz="2600" dirty="0">
              <a:latin typeface="+mn-lt"/>
            </a:endParaRPr>
          </a:p>
        </p:txBody>
      </p:sp>
      <p:pic>
        <p:nvPicPr>
          <p:cNvPr id="5" name="Picture 4"/>
          <p:cNvPicPr>
            <a:picLocks noChangeAspect="1"/>
          </p:cNvPicPr>
          <p:nvPr/>
        </p:nvPicPr>
        <p:blipFill>
          <a:blip r:embed="rId3"/>
          <a:stretch>
            <a:fillRect/>
          </a:stretch>
        </p:blipFill>
        <p:spPr>
          <a:xfrm>
            <a:off x="76200" y="1515562"/>
            <a:ext cx="12039600" cy="5113838"/>
          </a:xfrm>
          <a:prstGeom prst="rect">
            <a:avLst/>
          </a:prstGeom>
        </p:spPr>
      </p:pic>
    </p:spTree>
    <p:extLst>
      <p:ext uri="{BB962C8B-B14F-4D97-AF65-F5344CB8AC3E}">
        <p14:creationId xmlns:p14="http://schemas.microsoft.com/office/powerpoint/2010/main" val="22177923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40261"/>
            <a:ext cx="1717964" cy="72173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200" y="840127"/>
            <a:ext cx="11887200" cy="1785104"/>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err="1" smtClean="0">
                <a:solidFill>
                  <a:prstClr val="black"/>
                </a:solidFill>
                <a:latin typeface="+mn-lt"/>
                <a:ea typeface="+mn-ea"/>
                <a:cs typeface="Times New Roman"/>
              </a:rPr>
              <a:t>DoS</a:t>
            </a:r>
            <a:r>
              <a:rPr lang="en-US" sz="2000" kern="1200" dirty="0" smtClean="0">
                <a:solidFill>
                  <a:prstClr val="black"/>
                </a:solidFill>
                <a:latin typeface="+mn-lt"/>
                <a:ea typeface="+mn-ea"/>
                <a:cs typeface="Times New Roman"/>
              </a:rPr>
              <a:t>/</a:t>
            </a:r>
            <a:r>
              <a:rPr lang="en-US" sz="2000" kern="1200" dirty="0" err="1" smtClean="0">
                <a:solidFill>
                  <a:prstClr val="black"/>
                </a:solidFill>
                <a:latin typeface="+mn-lt"/>
                <a:ea typeface="+mn-ea"/>
                <a:cs typeface="Times New Roman"/>
              </a:rPr>
              <a:t>DDoS</a:t>
            </a:r>
            <a:r>
              <a:rPr lang="en-US" sz="2000" kern="1200" dirty="0" smtClean="0">
                <a:solidFill>
                  <a:prstClr val="black"/>
                </a:solidFill>
                <a:latin typeface="+mn-lt"/>
                <a:ea typeface="+mn-ea"/>
                <a:cs typeface="Times New Roman"/>
              </a:rPr>
              <a:t> is one of the foremost security threats on the Internet; thus, there is a great necessity for solutions to mitigate these attacks.</a:t>
            </a:r>
          </a:p>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Implementing defensive mechanisms at proper places by following proper measures allows the heightening of organizational network security.</a:t>
            </a:r>
          </a:p>
          <a:p>
            <a:pPr marL="182880" indent="-182880" algn="just" rtl="0">
              <a:spcBef>
                <a:spcPts val="575"/>
              </a:spcBef>
              <a:buClr>
                <a:srgbClr val="FF0000"/>
              </a:buClr>
              <a:buFontTx/>
              <a:buChar char="-"/>
            </a:pPr>
            <a:endParaRPr lang="en-US" sz="2000" kern="1200" dirty="0">
              <a:solidFill>
                <a:prstClr val="black"/>
              </a:solidFill>
              <a:latin typeface="+mn-lt"/>
              <a:ea typeface="+mn-ea"/>
              <a:cs typeface="Times New Roman"/>
            </a:endParaRPr>
          </a:p>
        </p:txBody>
      </p:sp>
      <p:sp>
        <p:nvSpPr>
          <p:cNvPr id="12" name="Rectangle 12"/>
          <p:cNvSpPr>
            <a:spLocks noGrp="1" noChangeArrowheads="1"/>
          </p:cNvSpPr>
          <p:nvPr>
            <p:ph type="title"/>
          </p:nvPr>
        </p:nvSpPr>
        <p:spPr>
          <a:xfrm>
            <a:off x="76200" y="381000"/>
            <a:ext cx="11049000" cy="369332"/>
          </a:xfrm>
          <a:noFill/>
        </p:spPr>
        <p:txBody>
          <a:bodyPr/>
          <a:lstStyle/>
          <a:p>
            <a:r>
              <a:rPr lang="en-US" sz="2400" dirty="0">
                <a:latin typeface="+mn-lt"/>
              </a:rPr>
              <a:t>Network Level Attacks and Countermeasures </a:t>
            </a:r>
            <a:r>
              <a:rPr lang="en-US" sz="2400" dirty="0" smtClean="0">
                <a:latin typeface="+mn-lt"/>
              </a:rPr>
              <a:t>– </a:t>
            </a:r>
            <a:r>
              <a:rPr lang="en-US" sz="2400" dirty="0" err="1">
                <a:latin typeface="+mn-lt"/>
              </a:rPr>
              <a:t>DoS</a:t>
            </a:r>
            <a:r>
              <a:rPr lang="en-US" sz="2400" dirty="0">
                <a:latin typeface="+mn-lt"/>
              </a:rPr>
              <a:t> and </a:t>
            </a:r>
            <a:r>
              <a:rPr lang="en-US" sz="2400" dirty="0" err="1">
                <a:latin typeface="+mn-lt"/>
              </a:rPr>
              <a:t>DDoS</a:t>
            </a:r>
            <a:r>
              <a:rPr lang="en-US" sz="2400" dirty="0">
                <a:latin typeface="+mn-lt"/>
              </a:rPr>
              <a:t> </a:t>
            </a:r>
            <a:r>
              <a:rPr lang="en-US" sz="2400" dirty="0" smtClean="0">
                <a:latin typeface="+mn-lt"/>
              </a:rPr>
              <a:t>Countermeasures</a:t>
            </a:r>
            <a:endParaRPr lang="en-US" sz="2600" dirty="0">
              <a:latin typeface="+mn-lt"/>
            </a:endParaRPr>
          </a:p>
        </p:txBody>
      </p:sp>
      <p:pic>
        <p:nvPicPr>
          <p:cNvPr id="3" name="Picture 2"/>
          <p:cNvPicPr>
            <a:picLocks noChangeAspect="1"/>
          </p:cNvPicPr>
          <p:nvPr/>
        </p:nvPicPr>
        <p:blipFill>
          <a:blip r:embed="rId3"/>
          <a:stretch>
            <a:fillRect/>
          </a:stretch>
        </p:blipFill>
        <p:spPr>
          <a:xfrm>
            <a:off x="152400" y="2209800"/>
            <a:ext cx="11811000" cy="4419600"/>
          </a:xfrm>
          <a:prstGeom prst="rect">
            <a:avLst/>
          </a:prstGeom>
        </p:spPr>
      </p:pic>
    </p:spTree>
    <p:extLst>
      <p:ext uri="{BB962C8B-B14F-4D97-AF65-F5344CB8AC3E}">
        <p14:creationId xmlns:p14="http://schemas.microsoft.com/office/powerpoint/2010/main" val="27846061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40261"/>
            <a:ext cx="17179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2"/>
          <p:cNvSpPr>
            <a:spLocks noGrp="1" noChangeArrowheads="1"/>
          </p:cNvSpPr>
          <p:nvPr>
            <p:ph type="title"/>
          </p:nvPr>
        </p:nvSpPr>
        <p:spPr>
          <a:xfrm>
            <a:off x="76200" y="381000"/>
            <a:ext cx="11049000" cy="369332"/>
          </a:xfrm>
          <a:noFill/>
        </p:spPr>
        <p:txBody>
          <a:bodyPr/>
          <a:lstStyle/>
          <a:p>
            <a:r>
              <a:rPr lang="en-US" sz="2400" dirty="0">
                <a:latin typeface="+mn-lt"/>
              </a:rPr>
              <a:t>Network Level Attacks and Countermeasures </a:t>
            </a:r>
            <a:r>
              <a:rPr lang="en-US" sz="2400" dirty="0" smtClean="0">
                <a:latin typeface="+mn-lt"/>
              </a:rPr>
              <a:t>– </a:t>
            </a:r>
            <a:r>
              <a:rPr lang="en-US" sz="2400" dirty="0" err="1">
                <a:latin typeface="+mn-lt"/>
              </a:rPr>
              <a:t>DoS</a:t>
            </a:r>
            <a:r>
              <a:rPr lang="en-US" sz="2400" dirty="0">
                <a:latin typeface="+mn-lt"/>
              </a:rPr>
              <a:t> and </a:t>
            </a:r>
            <a:r>
              <a:rPr lang="en-US" sz="2400" dirty="0" err="1">
                <a:latin typeface="+mn-lt"/>
              </a:rPr>
              <a:t>DDoS</a:t>
            </a:r>
            <a:r>
              <a:rPr lang="en-US" sz="2400" dirty="0">
                <a:latin typeface="+mn-lt"/>
              </a:rPr>
              <a:t> </a:t>
            </a:r>
            <a:r>
              <a:rPr lang="en-US" sz="2400" dirty="0" smtClean="0">
                <a:latin typeface="+mn-lt"/>
              </a:rPr>
              <a:t>Countermeasures</a:t>
            </a:r>
            <a:endParaRPr lang="en-US" sz="2600" dirty="0">
              <a:latin typeface="+mn-lt"/>
            </a:endParaRPr>
          </a:p>
        </p:txBody>
      </p:sp>
      <p:pic>
        <p:nvPicPr>
          <p:cNvPr id="5" name="Picture 4"/>
          <p:cNvPicPr>
            <a:picLocks noChangeAspect="1"/>
          </p:cNvPicPr>
          <p:nvPr/>
        </p:nvPicPr>
        <p:blipFill>
          <a:blip r:embed="rId3"/>
          <a:stretch>
            <a:fillRect/>
          </a:stretch>
        </p:blipFill>
        <p:spPr>
          <a:xfrm>
            <a:off x="167268" y="990600"/>
            <a:ext cx="11872332" cy="5614639"/>
          </a:xfrm>
          <a:prstGeom prst="rect">
            <a:avLst/>
          </a:prstGeom>
        </p:spPr>
      </p:pic>
    </p:spTree>
    <p:extLst>
      <p:ext uri="{BB962C8B-B14F-4D97-AF65-F5344CB8AC3E}">
        <p14:creationId xmlns:p14="http://schemas.microsoft.com/office/powerpoint/2010/main" val="34186520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40261"/>
            <a:ext cx="1717964" cy="72173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200" y="840127"/>
            <a:ext cx="11887200" cy="784830"/>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Session hijacking allows attackers to take over an active session by bypassing the authentication process. </a:t>
            </a:r>
          </a:p>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Thereafter, they can perform any action on the hijacked system.</a:t>
            </a:r>
            <a:endParaRPr lang="en-US" sz="2000" kern="1200" dirty="0">
              <a:solidFill>
                <a:prstClr val="black"/>
              </a:solidFill>
              <a:latin typeface="+mn-lt"/>
              <a:ea typeface="+mn-ea"/>
              <a:cs typeface="Times New Roman"/>
            </a:endParaRPr>
          </a:p>
        </p:txBody>
      </p:sp>
      <p:sp>
        <p:nvSpPr>
          <p:cNvPr id="12" name="Rectangle 12"/>
          <p:cNvSpPr>
            <a:spLocks noGrp="1" noChangeArrowheads="1"/>
          </p:cNvSpPr>
          <p:nvPr>
            <p:ph type="title"/>
          </p:nvPr>
        </p:nvSpPr>
        <p:spPr>
          <a:xfrm>
            <a:off x="76200" y="381000"/>
            <a:ext cx="11049000" cy="369332"/>
          </a:xfrm>
          <a:noFill/>
        </p:spPr>
        <p:txBody>
          <a:bodyPr/>
          <a:lstStyle/>
          <a:p>
            <a:r>
              <a:rPr lang="en-US" sz="2400" dirty="0">
                <a:latin typeface="+mn-lt"/>
              </a:rPr>
              <a:t>Network Level Attacks and Countermeasures </a:t>
            </a:r>
            <a:r>
              <a:rPr lang="en-US" sz="2400" dirty="0" smtClean="0">
                <a:latin typeface="+mn-lt"/>
              </a:rPr>
              <a:t>– </a:t>
            </a:r>
            <a:r>
              <a:rPr lang="en-US" sz="2400" dirty="0">
                <a:latin typeface="+mn-lt"/>
              </a:rPr>
              <a:t>Session Hijacking</a:t>
            </a:r>
            <a:endParaRPr lang="en-US" sz="2600" dirty="0">
              <a:latin typeface="+mn-lt"/>
            </a:endParaRPr>
          </a:p>
        </p:txBody>
      </p:sp>
      <p:pic>
        <p:nvPicPr>
          <p:cNvPr id="3" name="Picture 2"/>
          <p:cNvPicPr>
            <a:picLocks noChangeAspect="1"/>
          </p:cNvPicPr>
          <p:nvPr/>
        </p:nvPicPr>
        <p:blipFill>
          <a:blip r:embed="rId3"/>
          <a:stretch>
            <a:fillRect/>
          </a:stretch>
        </p:blipFill>
        <p:spPr>
          <a:xfrm>
            <a:off x="152400" y="1624957"/>
            <a:ext cx="11887200" cy="4974706"/>
          </a:xfrm>
          <a:prstGeom prst="rect">
            <a:avLst/>
          </a:prstGeom>
        </p:spPr>
      </p:pic>
    </p:spTree>
    <p:extLst>
      <p:ext uri="{BB962C8B-B14F-4D97-AF65-F5344CB8AC3E}">
        <p14:creationId xmlns:p14="http://schemas.microsoft.com/office/powerpoint/2010/main" val="5468901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40261"/>
            <a:ext cx="1717964" cy="72173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200" y="840127"/>
            <a:ext cx="11887200" cy="707886"/>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A web server sends a session identification token or key to a web client after successful authentication. These session tokens differentiate multiple sessions that the server establishes with clients.</a:t>
            </a:r>
            <a:endParaRPr lang="en-US" sz="2000" kern="1200" dirty="0">
              <a:solidFill>
                <a:prstClr val="black"/>
              </a:solidFill>
              <a:latin typeface="+mn-lt"/>
              <a:ea typeface="+mn-ea"/>
              <a:cs typeface="Times New Roman"/>
            </a:endParaRPr>
          </a:p>
        </p:txBody>
      </p:sp>
      <p:sp>
        <p:nvSpPr>
          <p:cNvPr id="12" name="Rectangle 12"/>
          <p:cNvSpPr>
            <a:spLocks noGrp="1" noChangeArrowheads="1"/>
          </p:cNvSpPr>
          <p:nvPr>
            <p:ph type="title"/>
          </p:nvPr>
        </p:nvSpPr>
        <p:spPr>
          <a:xfrm>
            <a:off x="76200" y="381000"/>
            <a:ext cx="11049000" cy="369332"/>
          </a:xfrm>
          <a:noFill/>
        </p:spPr>
        <p:txBody>
          <a:bodyPr/>
          <a:lstStyle/>
          <a:p>
            <a:r>
              <a:rPr lang="en-US" sz="2400" dirty="0">
                <a:latin typeface="+mn-lt"/>
              </a:rPr>
              <a:t>Network Level Attacks and Countermeasures </a:t>
            </a:r>
            <a:r>
              <a:rPr lang="en-US" sz="2400" dirty="0" smtClean="0">
                <a:latin typeface="+mn-lt"/>
              </a:rPr>
              <a:t>– </a:t>
            </a:r>
            <a:r>
              <a:rPr lang="en-US" sz="2400" dirty="0">
                <a:latin typeface="+mn-lt"/>
              </a:rPr>
              <a:t>Session Hijacking</a:t>
            </a:r>
            <a:endParaRPr lang="en-US" sz="2600" dirty="0">
              <a:latin typeface="+mn-lt"/>
            </a:endParaRPr>
          </a:p>
        </p:txBody>
      </p:sp>
      <p:pic>
        <p:nvPicPr>
          <p:cNvPr id="5" name="Picture 4"/>
          <p:cNvPicPr>
            <a:picLocks noChangeAspect="1"/>
          </p:cNvPicPr>
          <p:nvPr/>
        </p:nvPicPr>
        <p:blipFill>
          <a:blip r:embed="rId3"/>
          <a:stretch>
            <a:fillRect/>
          </a:stretch>
        </p:blipFill>
        <p:spPr>
          <a:xfrm>
            <a:off x="152400" y="1573325"/>
            <a:ext cx="11887200" cy="4958855"/>
          </a:xfrm>
          <a:prstGeom prst="rect">
            <a:avLst/>
          </a:prstGeom>
        </p:spPr>
      </p:pic>
    </p:spTree>
    <p:extLst>
      <p:ext uri="{BB962C8B-B14F-4D97-AF65-F5344CB8AC3E}">
        <p14:creationId xmlns:p14="http://schemas.microsoft.com/office/powerpoint/2010/main" val="7088606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40261"/>
            <a:ext cx="1717964" cy="72173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200" y="840127"/>
            <a:ext cx="11887200" cy="430887"/>
          </a:xfrm>
          <a:prstGeom prst="rect">
            <a:avLst/>
          </a:prstGeom>
        </p:spPr>
        <p:txBody>
          <a:bodyPr wrap="square">
            <a:spAutoFit/>
          </a:bodyPr>
          <a:lstStyle/>
          <a:p>
            <a:pPr marL="182880" indent="-182880" algn="just" rtl="0">
              <a:spcBef>
                <a:spcPts val="575"/>
              </a:spcBef>
              <a:buClr>
                <a:srgbClr val="FF0000"/>
              </a:buClr>
              <a:buFontTx/>
              <a:buChar char="-"/>
            </a:pPr>
            <a:r>
              <a:rPr lang="en-US" sz="2200" kern="1200" dirty="0" smtClean="0">
                <a:solidFill>
                  <a:prstClr val="black"/>
                </a:solidFill>
                <a:latin typeface="+mn-lt"/>
                <a:ea typeface="+mn-ea"/>
                <a:cs typeface="Times New Roman"/>
              </a:rPr>
              <a:t>Session hijacking succeeds because of the following factors.</a:t>
            </a:r>
            <a:endParaRPr lang="en-US" sz="2200" kern="1200" dirty="0">
              <a:solidFill>
                <a:prstClr val="black"/>
              </a:solidFill>
              <a:latin typeface="+mn-lt"/>
              <a:ea typeface="+mn-ea"/>
              <a:cs typeface="Times New Roman"/>
            </a:endParaRPr>
          </a:p>
        </p:txBody>
      </p:sp>
      <p:sp>
        <p:nvSpPr>
          <p:cNvPr id="12" name="Rectangle 12"/>
          <p:cNvSpPr>
            <a:spLocks noGrp="1" noChangeArrowheads="1"/>
          </p:cNvSpPr>
          <p:nvPr>
            <p:ph type="title"/>
          </p:nvPr>
        </p:nvSpPr>
        <p:spPr>
          <a:xfrm>
            <a:off x="76200" y="381000"/>
            <a:ext cx="11049000" cy="369332"/>
          </a:xfrm>
          <a:noFill/>
        </p:spPr>
        <p:txBody>
          <a:bodyPr/>
          <a:lstStyle/>
          <a:p>
            <a:r>
              <a:rPr lang="en-US" sz="2400" dirty="0">
                <a:latin typeface="+mn-lt"/>
              </a:rPr>
              <a:t>Network Level Attacks and Countermeasures </a:t>
            </a:r>
            <a:r>
              <a:rPr lang="en-US" sz="2400" dirty="0" smtClean="0">
                <a:latin typeface="+mn-lt"/>
              </a:rPr>
              <a:t>– </a:t>
            </a:r>
            <a:r>
              <a:rPr lang="en-US" sz="2400" dirty="0">
                <a:latin typeface="+mn-lt"/>
              </a:rPr>
              <a:t>Session Hijacking</a:t>
            </a:r>
            <a:endParaRPr lang="en-US" sz="2600" dirty="0">
              <a:latin typeface="+mn-lt"/>
            </a:endParaRPr>
          </a:p>
        </p:txBody>
      </p:sp>
      <p:pic>
        <p:nvPicPr>
          <p:cNvPr id="3" name="Picture 2"/>
          <p:cNvPicPr>
            <a:picLocks noChangeAspect="1"/>
          </p:cNvPicPr>
          <p:nvPr/>
        </p:nvPicPr>
        <p:blipFill>
          <a:blip r:embed="rId3"/>
          <a:stretch>
            <a:fillRect/>
          </a:stretch>
        </p:blipFill>
        <p:spPr>
          <a:xfrm>
            <a:off x="152400" y="1271014"/>
            <a:ext cx="11887200" cy="5282563"/>
          </a:xfrm>
          <a:prstGeom prst="rect">
            <a:avLst/>
          </a:prstGeom>
        </p:spPr>
      </p:pic>
    </p:spTree>
    <p:extLst>
      <p:ext uri="{BB962C8B-B14F-4D97-AF65-F5344CB8AC3E}">
        <p14:creationId xmlns:p14="http://schemas.microsoft.com/office/powerpoint/2010/main" val="39118521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40261"/>
            <a:ext cx="1717964" cy="72173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200" y="840127"/>
            <a:ext cx="11887200" cy="1415772"/>
          </a:xfrm>
          <a:prstGeom prst="rect">
            <a:avLst/>
          </a:prstGeom>
        </p:spPr>
        <p:txBody>
          <a:bodyPr wrap="square">
            <a:spAutoFit/>
          </a:bodyPr>
          <a:lstStyle/>
          <a:p>
            <a:pPr marL="182880" indent="-182880" algn="just" rtl="0">
              <a:spcBef>
                <a:spcPts val="575"/>
              </a:spcBef>
              <a:buClr>
                <a:srgbClr val="FF0000"/>
              </a:buClr>
              <a:buFontTx/>
              <a:buChar char="-"/>
            </a:pPr>
            <a:r>
              <a:rPr lang="en-US" sz="1900" kern="1200" dirty="0" smtClean="0">
                <a:solidFill>
                  <a:prstClr val="black"/>
                </a:solidFill>
                <a:latin typeface="+mn-lt"/>
                <a:ea typeface="+mn-ea"/>
                <a:cs typeface="Times New Roman"/>
              </a:rPr>
              <a:t>It is easier for an attacker to sneak into a system as a genuine user than to enter a system directly.</a:t>
            </a:r>
          </a:p>
          <a:p>
            <a:pPr marL="182880" indent="-182880" algn="just" rtl="0">
              <a:spcBef>
                <a:spcPts val="575"/>
              </a:spcBef>
              <a:buClr>
                <a:srgbClr val="FF0000"/>
              </a:buClr>
              <a:buFontTx/>
              <a:buChar char="-"/>
            </a:pPr>
            <a:r>
              <a:rPr lang="en-US" sz="1900" kern="1200" dirty="0" smtClean="0">
                <a:solidFill>
                  <a:prstClr val="black"/>
                </a:solidFill>
                <a:latin typeface="+mn-lt"/>
                <a:ea typeface="+mn-ea"/>
                <a:cs typeface="Times New Roman"/>
              </a:rPr>
              <a:t>After hijacking the session, the attacker can stay connected for hours without arousing suspicion.</a:t>
            </a:r>
          </a:p>
          <a:p>
            <a:pPr marL="182880" indent="-182880" algn="just" rtl="0">
              <a:spcBef>
                <a:spcPts val="575"/>
              </a:spcBef>
              <a:buClr>
                <a:srgbClr val="FF0000"/>
              </a:buClr>
              <a:buFontTx/>
              <a:buChar char="-"/>
            </a:pPr>
            <a:r>
              <a:rPr lang="en-US" sz="1900" kern="1200" dirty="0" smtClean="0">
                <a:solidFill>
                  <a:prstClr val="black"/>
                </a:solidFill>
                <a:latin typeface="+mn-lt"/>
                <a:ea typeface="+mn-ea"/>
                <a:cs typeface="Times New Roman"/>
              </a:rPr>
              <a:t> During this period, all traffic intended for the user’s IP address goes to the attacker’s system instead, and the attacker can plant backdoors or gain additional access to the system</a:t>
            </a:r>
            <a:endParaRPr lang="en-US" sz="1900" kern="1200" dirty="0">
              <a:solidFill>
                <a:prstClr val="black"/>
              </a:solidFill>
              <a:latin typeface="+mn-lt"/>
              <a:ea typeface="+mn-ea"/>
              <a:cs typeface="Times New Roman"/>
            </a:endParaRPr>
          </a:p>
        </p:txBody>
      </p:sp>
      <p:sp>
        <p:nvSpPr>
          <p:cNvPr id="12" name="Rectangle 12"/>
          <p:cNvSpPr>
            <a:spLocks noGrp="1" noChangeArrowheads="1"/>
          </p:cNvSpPr>
          <p:nvPr>
            <p:ph type="title"/>
          </p:nvPr>
        </p:nvSpPr>
        <p:spPr>
          <a:xfrm>
            <a:off x="76200" y="381000"/>
            <a:ext cx="11049000" cy="369332"/>
          </a:xfrm>
          <a:noFill/>
        </p:spPr>
        <p:txBody>
          <a:bodyPr/>
          <a:lstStyle/>
          <a:p>
            <a:r>
              <a:rPr lang="en-US" sz="2400" dirty="0">
                <a:latin typeface="+mn-lt"/>
              </a:rPr>
              <a:t>Network Level Attacks and Countermeasures </a:t>
            </a:r>
            <a:r>
              <a:rPr lang="en-US" sz="2400" dirty="0" smtClean="0">
                <a:latin typeface="+mn-lt"/>
              </a:rPr>
              <a:t>– </a:t>
            </a:r>
            <a:r>
              <a:rPr lang="en-US" sz="2400" dirty="0">
                <a:latin typeface="+mn-lt"/>
              </a:rPr>
              <a:t>Session Hijacking</a:t>
            </a:r>
            <a:endParaRPr lang="en-US" sz="2600" dirty="0">
              <a:latin typeface="+mn-lt"/>
            </a:endParaRPr>
          </a:p>
        </p:txBody>
      </p:sp>
      <p:pic>
        <p:nvPicPr>
          <p:cNvPr id="5" name="Picture 4"/>
          <p:cNvPicPr>
            <a:picLocks noChangeAspect="1"/>
          </p:cNvPicPr>
          <p:nvPr/>
        </p:nvPicPr>
        <p:blipFill>
          <a:blip r:embed="rId3"/>
          <a:stretch>
            <a:fillRect/>
          </a:stretch>
        </p:blipFill>
        <p:spPr>
          <a:xfrm>
            <a:off x="130098" y="2286000"/>
            <a:ext cx="11909502" cy="4333620"/>
          </a:xfrm>
          <a:prstGeom prst="rect">
            <a:avLst/>
          </a:prstGeom>
        </p:spPr>
      </p:pic>
    </p:spTree>
    <p:extLst>
      <p:ext uri="{BB962C8B-B14F-4D97-AF65-F5344CB8AC3E}">
        <p14:creationId xmlns:p14="http://schemas.microsoft.com/office/powerpoint/2010/main" val="16125196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40261"/>
            <a:ext cx="1717964" cy="72173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200" y="840127"/>
            <a:ext cx="11887200" cy="400110"/>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Session hijacking can be either active or passive, depending on the degree of involvement of the attacker.</a:t>
            </a:r>
            <a:endParaRPr lang="en-US" sz="2000" kern="1200" dirty="0">
              <a:solidFill>
                <a:prstClr val="black"/>
              </a:solidFill>
              <a:latin typeface="+mn-lt"/>
              <a:ea typeface="+mn-ea"/>
              <a:cs typeface="Times New Roman"/>
            </a:endParaRPr>
          </a:p>
        </p:txBody>
      </p:sp>
      <p:sp>
        <p:nvSpPr>
          <p:cNvPr id="12" name="Rectangle 12"/>
          <p:cNvSpPr>
            <a:spLocks noGrp="1" noChangeArrowheads="1"/>
          </p:cNvSpPr>
          <p:nvPr>
            <p:ph type="title"/>
          </p:nvPr>
        </p:nvSpPr>
        <p:spPr>
          <a:xfrm>
            <a:off x="76200" y="381000"/>
            <a:ext cx="11049000" cy="369332"/>
          </a:xfrm>
          <a:noFill/>
        </p:spPr>
        <p:txBody>
          <a:bodyPr/>
          <a:lstStyle/>
          <a:p>
            <a:r>
              <a:rPr lang="en-US" sz="2400" dirty="0">
                <a:latin typeface="+mn-lt"/>
              </a:rPr>
              <a:t>Network Level Attacks and Countermeasures </a:t>
            </a:r>
            <a:r>
              <a:rPr lang="en-US" sz="2400" dirty="0" smtClean="0">
                <a:latin typeface="+mn-lt"/>
              </a:rPr>
              <a:t>– </a:t>
            </a:r>
            <a:r>
              <a:rPr lang="en-US" sz="2400" dirty="0">
                <a:latin typeface="+mn-lt"/>
              </a:rPr>
              <a:t>Session Hijacking</a:t>
            </a:r>
            <a:endParaRPr lang="en-US" sz="2600" dirty="0">
              <a:latin typeface="+mn-lt"/>
            </a:endParaRPr>
          </a:p>
        </p:txBody>
      </p:sp>
      <p:pic>
        <p:nvPicPr>
          <p:cNvPr id="3" name="Picture 2"/>
          <p:cNvPicPr>
            <a:picLocks noChangeAspect="1"/>
          </p:cNvPicPr>
          <p:nvPr/>
        </p:nvPicPr>
        <p:blipFill>
          <a:blip r:embed="rId3"/>
          <a:stretch>
            <a:fillRect/>
          </a:stretch>
        </p:blipFill>
        <p:spPr>
          <a:xfrm>
            <a:off x="76200" y="1265549"/>
            <a:ext cx="12039600" cy="5285724"/>
          </a:xfrm>
          <a:prstGeom prst="rect">
            <a:avLst/>
          </a:prstGeom>
        </p:spPr>
      </p:pic>
    </p:spTree>
    <p:extLst>
      <p:ext uri="{BB962C8B-B14F-4D97-AF65-F5344CB8AC3E}">
        <p14:creationId xmlns:p14="http://schemas.microsoft.com/office/powerpoint/2010/main" val="30494228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40261"/>
            <a:ext cx="1717964" cy="72173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200" y="840127"/>
            <a:ext cx="11887200" cy="430887"/>
          </a:xfrm>
          <a:prstGeom prst="rect">
            <a:avLst/>
          </a:prstGeom>
        </p:spPr>
        <p:txBody>
          <a:bodyPr wrap="square">
            <a:spAutoFit/>
          </a:bodyPr>
          <a:lstStyle/>
          <a:p>
            <a:pPr marL="182880" indent="-182880" algn="just" rtl="0">
              <a:spcBef>
                <a:spcPts val="575"/>
              </a:spcBef>
              <a:buClr>
                <a:srgbClr val="FF0000"/>
              </a:buClr>
              <a:buFontTx/>
              <a:buChar char="-"/>
            </a:pPr>
            <a:r>
              <a:rPr lang="en-US" sz="2200" kern="1200" dirty="0" smtClean="0">
                <a:solidFill>
                  <a:prstClr val="black"/>
                </a:solidFill>
                <a:latin typeface="+mn-lt"/>
                <a:ea typeface="+mn-ea"/>
                <a:cs typeface="Times New Roman"/>
              </a:rPr>
              <a:t>There are two levels of session hijacking in the OSI model:</a:t>
            </a:r>
            <a:endParaRPr lang="en-US" sz="2200" kern="1200" dirty="0">
              <a:solidFill>
                <a:prstClr val="black"/>
              </a:solidFill>
              <a:latin typeface="+mn-lt"/>
              <a:ea typeface="+mn-ea"/>
              <a:cs typeface="Times New Roman"/>
            </a:endParaRPr>
          </a:p>
        </p:txBody>
      </p:sp>
      <p:sp>
        <p:nvSpPr>
          <p:cNvPr id="12" name="Rectangle 12"/>
          <p:cNvSpPr>
            <a:spLocks noGrp="1" noChangeArrowheads="1"/>
          </p:cNvSpPr>
          <p:nvPr>
            <p:ph type="title"/>
          </p:nvPr>
        </p:nvSpPr>
        <p:spPr>
          <a:xfrm>
            <a:off x="76200" y="381000"/>
            <a:ext cx="11049000" cy="369332"/>
          </a:xfrm>
          <a:noFill/>
        </p:spPr>
        <p:txBody>
          <a:bodyPr/>
          <a:lstStyle/>
          <a:p>
            <a:r>
              <a:rPr lang="en-US" sz="2400" dirty="0">
                <a:latin typeface="+mn-lt"/>
              </a:rPr>
              <a:t>Network Level Attacks and Countermeasures </a:t>
            </a:r>
            <a:r>
              <a:rPr lang="en-US" sz="2400" dirty="0" smtClean="0">
                <a:latin typeface="+mn-lt"/>
              </a:rPr>
              <a:t>– </a:t>
            </a:r>
            <a:r>
              <a:rPr lang="en-US" sz="2400" dirty="0">
                <a:latin typeface="+mn-lt"/>
              </a:rPr>
              <a:t>Session Hijacking</a:t>
            </a:r>
            <a:endParaRPr lang="en-US" sz="2600" dirty="0">
              <a:latin typeface="+mn-lt"/>
            </a:endParaRPr>
          </a:p>
        </p:txBody>
      </p:sp>
      <p:pic>
        <p:nvPicPr>
          <p:cNvPr id="5" name="Picture 4"/>
          <p:cNvPicPr>
            <a:picLocks noChangeAspect="1"/>
          </p:cNvPicPr>
          <p:nvPr/>
        </p:nvPicPr>
        <p:blipFill>
          <a:blip r:embed="rId3"/>
          <a:stretch>
            <a:fillRect/>
          </a:stretch>
        </p:blipFill>
        <p:spPr>
          <a:xfrm>
            <a:off x="76200" y="1261900"/>
            <a:ext cx="12039600" cy="5301041"/>
          </a:xfrm>
          <a:prstGeom prst="rect">
            <a:avLst/>
          </a:prstGeom>
        </p:spPr>
      </p:pic>
    </p:spTree>
    <p:extLst>
      <p:ext uri="{BB962C8B-B14F-4D97-AF65-F5344CB8AC3E}">
        <p14:creationId xmlns:p14="http://schemas.microsoft.com/office/powerpoint/2010/main" val="26428520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34743" y="330078"/>
            <a:ext cx="6286500" cy="400110"/>
          </a:xfrm>
          <a:noFill/>
        </p:spPr>
        <p:txBody>
          <a:bodyPr/>
          <a:lstStyle/>
          <a:p>
            <a:r>
              <a:rPr lang="en-US" sz="2600" dirty="0">
                <a:latin typeface="+mn-lt"/>
              </a:rPr>
              <a:t>What is Network </a:t>
            </a:r>
            <a:r>
              <a:rPr lang="en-US" sz="2600" dirty="0" smtClean="0">
                <a:latin typeface="+mn-lt"/>
              </a:rPr>
              <a:t>Security</a:t>
            </a:r>
            <a:endParaRPr lang="en-US" sz="2600" dirty="0">
              <a:latin typeface="+mn-lt"/>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sp>
        <p:nvSpPr>
          <p:cNvPr id="11" name="Content Placeholder 2"/>
          <p:cNvSpPr txBox="1">
            <a:spLocks/>
          </p:cNvSpPr>
          <p:nvPr/>
        </p:nvSpPr>
        <p:spPr>
          <a:xfrm>
            <a:off x="134743" y="914400"/>
            <a:ext cx="11786839" cy="5648541"/>
          </a:xfrm>
          <a:prstGeom prst="rect">
            <a:avLst/>
          </a:prstGeom>
        </p:spPr>
        <p:txBody>
          <a:bodyPr vert="horz" lIns="91440" tIns="45720" rIns="91440" bIns="45720" rtlCol="0">
            <a:normAutofit/>
          </a:bodyPr>
          <a:lstStyle>
            <a:lvl1pPr marL="514350" indent="-514350" algn="l" defTabSz="914400" rtl="0" eaLnBrk="1" latinLnBrk="0" hangingPunct="1">
              <a:spcBef>
                <a:spcPct val="20000"/>
              </a:spcBef>
              <a:buClr>
                <a:srgbClr val="FF0000"/>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FF0000"/>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FF0000"/>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FF0000"/>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885" lvl="0" indent="-342900" algn="just">
              <a:spcBef>
                <a:spcPts val="575"/>
              </a:spcBef>
              <a:buFontTx/>
              <a:buChar char="-"/>
            </a:pPr>
            <a:r>
              <a:rPr lang="en-US" sz="2400" dirty="0">
                <a:solidFill>
                  <a:prstClr val="black"/>
                </a:solidFill>
                <a:cs typeface="Times New Roman"/>
              </a:rPr>
              <a:t>Network </a:t>
            </a:r>
            <a:r>
              <a:rPr lang="en-US" sz="2400" dirty="0" smtClean="0">
                <a:solidFill>
                  <a:prstClr val="black"/>
                </a:solidFill>
                <a:cs typeface="Times New Roman"/>
              </a:rPr>
              <a:t>Security is </a:t>
            </a:r>
            <a:r>
              <a:rPr lang="en-US" sz="2400" dirty="0">
                <a:solidFill>
                  <a:prstClr val="black"/>
                </a:solidFill>
                <a:cs typeface="Times New Roman"/>
              </a:rPr>
              <a:t>a set of rules and configurations designed to protect the integrity, confidentiality and accessibility of computer networks and data using both software and hardware technologies</a:t>
            </a:r>
            <a:r>
              <a:rPr lang="en-US" sz="2400" dirty="0" smtClean="0">
                <a:solidFill>
                  <a:prstClr val="black"/>
                </a:solidFill>
                <a:cs typeface="Times New Roman"/>
              </a:rPr>
              <a:t>.</a:t>
            </a:r>
          </a:p>
          <a:p>
            <a:pPr marL="349885" lvl="0" indent="-342900" algn="just">
              <a:spcBef>
                <a:spcPts val="575"/>
              </a:spcBef>
              <a:buFontTx/>
              <a:buChar char="-"/>
            </a:pPr>
            <a:r>
              <a:rPr lang="en-US" sz="2400" dirty="0" smtClean="0">
                <a:solidFill>
                  <a:prstClr val="black"/>
                </a:solidFill>
                <a:cs typeface="Times New Roman"/>
              </a:rPr>
              <a:t>Effective </a:t>
            </a:r>
            <a:r>
              <a:rPr lang="en-US" sz="2400" dirty="0">
                <a:solidFill>
                  <a:prstClr val="black"/>
                </a:solidFill>
                <a:cs typeface="Times New Roman"/>
              </a:rPr>
              <a:t>network security strategies employ multiple layers of defenses at the edge and in the </a:t>
            </a:r>
            <a:r>
              <a:rPr lang="en-US" sz="2400" dirty="0" smtClean="0">
                <a:solidFill>
                  <a:prstClr val="black"/>
                </a:solidFill>
                <a:cs typeface="Times New Roman"/>
              </a:rPr>
              <a:t>network that </a:t>
            </a:r>
            <a:r>
              <a:rPr lang="en-US" sz="2400" dirty="0">
                <a:solidFill>
                  <a:prstClr val="black"/>
                </a:solidFill>
                <a:cs typeface="Times New Roman"/>
              </a:rPr>
              <a:t>are scalable and automated</a:t>
            </a:r>
            <a:r>
              <a:rPr lang="en-US" sz="2400" dirty="0" smtClean="0">
                <a:solidFill>
                  <a:prstClr val="black"/>
                </a:solidFill>
                <a:cs typeface="Times New Roman"/>
              </a:rPr>
              <a:t>.</a:t>
            </a:r>
          </a:p>
          <a:p>
            <a:pPr marL="349885" lvl="0" indent="-342900" algn="just">
              <a:spcBef>
                <a:spcPts val="575"/>
              </a:spcBef>
              <a:buFontTx/>
              <a:buChar char="-"/>
            </a:pPr>
            <a:r>
              <a:rPr lang="en-US" sz="2400" dirty="0" smtClean="0">
                <a:solidFill>
                  <a:prstClr val="black"/>
                </a:solidFill>
                <a:cs typeface="Times New Roman"/>
              </a:rPr>
              <a:t>Each </a:t>
            </a:r>
            <a:r>
              <a:rPr lang="en-US" sz="2400" dirty="0">
                <a:solidFill>
                  <a:prstClr val="black"/>
                </a:solidFill>
                <a:cs typeface="Times New Roman"/>
              </a:rPr>
              <a:t>network security layer implements policies and controls.</a:t>
            </a:r>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721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40261"/>
            <a:ext cx="17179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2"/>
          <p:cNvSpPr>
            <a:spLocks noGrp="1" noChangeArrowheads="1"/>
          </p:cNvSpPr>
          <p:nvPr>
            <p:ph type="title"/>
          </p:nvPr>
        </p:nvSpPr>
        <p:spPr>
          <a:xfrm>
            <a:off x="76200" y="381000"/>
            <a:ext cx="11049000" cy="369332"/>
          </a:xfrm>
          <a:noFill/>
        </p:spPr>
        <p:txBody>
          <a:bodyPr/>
          <a:lstStyle/>
          <a:p>
            <a:r>
              <a:rPr lang="en-US" sz="2400" dirty="0">
                <a:latin typeface="+mn-lt"/>
              </a:rPr>
              <a:t>Network Level Attacks and Countermeasures </a:t>
            </a:r>
            <a:r>
              <a:rPr lang="en-US" sz="2400" dirty="0" smtClean="0">
                <a:latin typeface="+mn-lt"/>
              </a:rPr>
              <a:t>– </a:t>
            </a:r>
            <a:r>
              <a:rPr lang="en-US" sz="2400" dirty="0">
                <a:latin typeface="+mn-lt"/>
              </a:rPr>
              <a:t>Session Hijacking</a:t>
            </a:r>
            <a:endParaRPr lang="en-US" sz="2600" dirty="0">
              <a:latin typeface="+mn-lt"/>
            </a:endParaRPr>
          </a:p>
        </p:txBody>
      </p:sp>
      <p:pic>
        <p:nvPicPr>
          <p:cNvPr id="3" name="Picture 2"/>
          <p:cNvPicPr>
            <a:picLocks noChangeAspect="1"/>
          </p:cNvPicPr>
          <p:nvPr/>
        </p:nvPicPr>
        <p:blipFill>
          <a:blip r:embed="rId3"/>
          <a:stretch>
            <a:fillRect/>
          </a:stretch>
        </p:blipFill>
        <p:spPr>
          <a:xfrm>
            <a:off x="152400" y="853771"/>
            <a:ext cx="11887200" cy="5775629"/>
          </a:xfrm>
          <a:prstGeom prst="rect">
            <a:avLst/>
          </a:prstGeom>
        </p:spPr>
      </p:pic>
    </p:spTree>
    <p:extLst>
      <p:ext uri="{BB962C8B-B14F-4D97-AF65-F5344CB8AC3E}">
        <p14:creationId xmlns:p14="http://schemas.microsoft.com/office/powerpoint/2010/main" val="11111385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200" y="40261"/>
            <a:ext cx="1413164" cy="72173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200" y="840127"/>
            <a:ext cx="11887200" cy="1015663"/>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Hijacking is a dangerous attack because the victim is at risk of identity theft, fraud, and loss of sensitive information. All networks using TCP/IP are vulnerable to the different types of session hijacking attacks. However, following best practices might protect against session hijacking attacks.</a:t>
            </a:r>
            <a:endParaRPr lang="en-US" sz="2000" kern="1200" dirty="0">
              <a:solidFill>
                <a:prstClr val="black"/>
              </a:solidFill>
              <a:latin typeface="+mn-lt"/>
              <a:ea typeface="+mn-ea"/>
              <a:cs typeface="Times New Roman"/>
            </a:endParaRPr>
          </a:p>
        </p:txBody>
      </p:sp>
      <p:sp>
        <p:nvSpPr>
          <p:cNvPr id="12" name="Rectangle 12"/>
          <p:cNvSpPr>
            <a:spLocks noGrp="1" noChangeArrowheads="1"/>
          </p:cNvSpPr>
          <p:nvPr>
            <p:ph type="title"/>
          </p:nvPr>
        </p:nvSpPr>
        <p:spPr>
          <a:xfrm>
            <a:off x="76200" y="381000"/>
            <a:ext cx="11658600" cy="369332"/>
          </a:xfrm>
          <a:noFill/>
        </p:spPr>
        <p:txBody>
          <a:bodyPr/>
          <a:lstStyle/>
          <a:p>
            <a:r>
              <a:rPr lang="en-US" sz="2400" dirty="0">
                <a:latin typeface="+mn-lt"/>
              </a:rPr>
              <a:t>Network Level Attacks and Countermeasures </a:t>
            </a:r>
            <a:r>
              <a:rPr lang="en-US" sz="2400" dirty="0" smtClean="0">
                <a:latin typeface="+mn-lt"/>
              </a:rPr>
              <a:t>– </a:t>
            </a:r>
            <a:r>
              <a:rPr lang="en-US" sz="2400" dirty="0">
                <a:latin typeface="+mn-lt"/>
              </a:rPr>
              <a:t>Session Hijacking </a:t>
            </a:r>
            <a:r>
              <a:rPr lang="en-US" sz="2400" dirty="0" smtClean="0">
                <a:latin typeface="+mn-lt"/>
              </a:rPr>
              <a:t>Countermeasures</a:t>
            </a:r>
            <a:endParaRPr lang="en-US" sz="2600" dirty="0">
              <a:latin typeface="+mn-lt"/>
            </a:endParaRPr>
          </a:p>
        </p:txBody>
      </p:sp>
      <p:pic>
        <p:nvPicPr>
          <p:cNvPr id="5" name="Picture 4"/>
          <p:cNvPicPr>
            <a:picLocks noChangeAspect="1"/>
          </p:cNvPicPr>
          <p:nvPr/>
        </p:nvPicPr>
        <p:blipFill>
          <a:blip r:embed="rId3"/>
          <a:stretch>
            <a:fillRect/>
          </a:stretch>
        </p:blipFill>
        <p:spPr>
          <a:xfrm>
            <a:off x="152400" y="1905000"/>
            <a:ext cx="11887200" cy="4646273"/>
          </a:xfrm>
          <a:prstGeom prst="rect">
            <a:avLst/>
          </a:prstGeom>
        </p:spPr>
      </p:pic>
    </p:spTree>
    <p:extLst>
      <p:ext uri="{BB962C8B-B14F-4D97-AF65-F5344CB8AC3E}">
        <p14:creationId xmlns:p14="http://schemas.microsoft.com/office/powerpoint/2010/main" val="30658850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200" y="40261"/>
            <a:ext cx="1413164" cy="72173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200" y="840127"/>
            <a:ext cx="11887200" cy="400110"/>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a:solidFill>
                  <a:prstClr val="black"/>
                </a:solidFill>
                <a:latin typeface="+mn-lt"/>
                <a:ea typeface="+mn-ea"/>
                <a:cs typeface="Times New Roman"/>
              </a:rPr>
              <a:t>B</a:t>
            </a:r>
            <a:r>
              <a:rPr lang="en-US" sz="2000" kern="1200" dirty="0" smtClean="0">
                <a:solidFill>
                  <a:prstClr val="black"/>
                </a:solidFill>
                <a:latin typeface="+mn-lt"/>
                <a:ea typeface="+mn-ea"/>
                <a:cs typeface="Times New Roman"/>
              </a:rPr>
              <a:t>elow are some of the countermeasures to be followed to defend against session hijacking</a:t>
            </a:r>
            <a:endParaRPr lang="en-US" sz="2000" kern="1200" dirty="0">
              <a:solidFill>
                <a:prstClr val="black"/>
              </a:solidFill>
              <a:latin typeface="+mn-lt"/>
              <a:ea typeface="+mn-ea"/>
              <a:cs typeface="Times New Roman"/>
            </a:endParaRPr>
          </a:p>
        </p:txBody>
      </p:sp>
      <p:sp>
        <p:nvSpPr>
          <p:cNvPr id="12" name="Rectangle 12"/>
          <p:cNvSpPr>
            <a:spLocks noGrp="1" noChangeArrowheads="1"/>
          </p:cNvSpPr>
          <p:nvPr>
            <p:ph type="title"/>
          </p:nvPr>
        </p:nvSpPr>
        <p:spPr>
          <a:xfrm>
            <a:off x="76200" y="381000"/>
            <a:ext cx="11658600" cy="369332"/>
          </a:xfrm>
          <a:noFill/>
        </p:spPr>
        <p:txBody>
          <a:bodyPr/>
          <a:lstStyle/>
          <a:p>
            <a:r>
              <a:rPr lang="en-US" sz="2400" dirty="0">
                <a:latin typeface="+mn-lt"/>
              </a:rPr>
              <a:t>Network Level Attacks and Countermeasures </a:t>
            </a:r>
            <a:r>
              <a:rPr lang="en-US" sz="2400" dirty="0" smtClean="0">
                <a:latin typeface="+mn-lt"/>
              </a:rPr>
              <a:t>– </a:t>
            </a:r>
            <a:r>
              <a:rPr lang="en-US" sz="2400" dirty="0">
                <a:latin typeface="+mn-lt"/>
              </a:rPr>
              <a:t>Session Hijacking </a:t>
            </a:r>
            <a:r>
              <a:rPr lang="en-US" sz="2400" dirty="0" smtClean="0">
                <a:latin typeface="+mn-lt"/>
              </a:rPr>
              <a:t>Countermeasures</a:t>
            </a:r>
            <a:endParaRPr lang="en-US" sz="2600" dirty="0">
              <a:latin typeface="+mn-lt"/>
            </a:endParaRPr>
          </a:p>
        </p:txBody>
      </p:sp>
      <p:pic>
        <p:nvPicPr>
          <p:cNvPr id="3" name="Picture 2"/>
          <p:cNvPicPr>
            <a:picLocks noChangeAspect="1"/>
          </p:cNvPicPr>
          <p:nvPr/>
        </p:nvPicPr>
        <p:blipFill>
          <a:blip r:embed="rId3"/>
          <a:stretch>
            <a:fillRect/>
          </a:stretch>
        </p:blipFill>
        <p:spPr>
          <a:xfrm>
            <a:off x="76200" y="1265549"/>
            <a:ext cx="12039600" cy="5287043"/>
          </a:xfrm>
          <a:prstGeom prst="rect">
            <a:avLst/>
          </a:prstGeom>
        </p:spPr>
      </p:pic>
    </p:spTree>
    <p:extLst>
      <p:ext uri="{BB962C8B-B14F-4D97-AF65-F5344CB8AC3E}">
        <p14:creationId xmlns:p14="http://schemas.microsoft.com/office/powerpoint/2010/main" val="5880839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Rounded Rectangle 5"/>
          <p:cNvSpPr/>
          <p:nvPr/>
        </p:nvSpPr>
        <p:spPr bwMode="auto">
          <a:xfrm>
            <a:off x="1790700" y="2667000"/>
            <a:ext cx="8610600" cy="609600"/>
          </a:xfrm>
          <a:prstGeom prst="roundRect">
            <a:avLst/>
          </a:prstGeom>
          <a:solidFill>
            <a:srgbClr val="92D050"/>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smtClean="0">
                <a:ln>
                  <a:noFill/>
                </a:ln>
                <a:solidFill>
                  <a:srgbClr val="0041C4"/>
                </a:solidFill>
                <a:effectLst/>
                <a:uLnTx/>
                <a:uFillTx/>
                <a:latin typeface="Times New Roman" pitchFamily="18" charset="0"/>
                <a:ea typeface="+mn-ea"/>
                <a:cs typeface="Times New Roman" pitchFamily="18" charset="0"/>
              </a:rPr>
              <a:t>Thanks</a:t>
            </a:r>
          </a:p>
        </p:txBody>
      </p:sp>
      <p:sp>
        <p:nvSpPr>
          <p:cNvPr id="5"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spTree>
    <p:extLst>
      <p:ext uri="{BB962C8B-B14F-4D97-AF65-F5344CB8AC3E}">
        <p14:creationId xmlns:p14="http://schemas.microsoft.com/office/powerpoint/2010/main" val="92681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34742" y="330078"/>
            <a:ext cx="8247257" cy="400110"/>
          </a:xfrm>
          <a:noFill/>
        </p:spPr>
        <p:txBody>
          <a:bodyPr/>
          <a:lstStyle/>
          <a:p>
            <a:r>
              <a:rPr lang="en-US" sz="2600" dirty="0">
                <a:latin typeface="+mn-lt"/>
              </a:rPr>
              <a:t>Network Level Attacks and Countermeasures</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sp>
        <p:nvSpPr>
          <p:cNvPr id="11" name="Content Placeholder 2"/>
          <p:cNvSpPr txBox="1">
            <a:spLocks/>
          </p:cNvSpPr>
          <p:nvPr/>
        </p:nvSpPr>
        <p:spPr>
          <a:xfrm>
            <a:off x="134743" y="838200"/>
            <a:ext cx="11981057" cy="5715000"/>
          </a:xfrm>
          <a:prstGeom prst="rect">
            <a:avLst/>
          </a:prstGeom>
        </p:spPr>
        <p:txBody>
          <a:bodyPr vert="horz" lIns="91440" tIns="45720" rIns="91440" bIns="45720" rtlCol="0">
            <a:normAutofit/>
          </a:bodyPr>
          <a:lstStyle>
            <a:lvl1pPr marL="514350" indent="-514350" algn="l" defTabSz="914400" rtl="0" eaLnBrk="1" latinLnBrk="0" hangingPunct="1">
              <a:spcBef>
                <a:spcPct val="20000"/>
              </a:spcBef>
              <a:buClr>
                <a:srgbClr val="FF0000"/>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FF0000"/>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FF0000"/>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FF0000"/>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885" indent="-342900" algn="just">
              <a:spcBef>
                <a:spcPts val="575"/>
              </a:spcBef>
              <a:buFontTx/>
              <a:buChar char="-"/>
            </a:pPr>
            <a:r>
              <a:rPr lang="en-US" sz="2400" dirty="0" smtClean="0">
                <a:solidFill>
                  <a:prstClr val="black"/>
                </a:solidFill>
                <a:cs typeface="Times New Roman"/>
              </a:rPr>
              <a:t>A </a:t>
            </a:r>
            <a:r>
              <a:rPr lang="en-US" sz="2400" dirty="0">
                <a:solidFill>
                  <a:prstClr val="black"/>
                </a:solidFill>
                <a:cs typeface="Times New Roman"/>
              </a:rPr>
              <a:t>network attack is an attempt to gain unauthorized access to an organization’s network, with the objective of stealing data or perform other malicious activity</a:t>
            </a:r>
            <a:r>
              <a:rPr lang="en-US" sz="2400" dirty="0" smtClean="0">
                <a:solidFill>
                  <a:prstClr val="black"/>
                </a:solidFill>
                <a:cs typeface="Times New Roman"/>
              </a:rPr>
              <a:t>.</a:t>
            </a:r>
          </a:p>
          <a:p>
            <a:pPr marL="349885" indent="-342900" algn="just">
              <a:spcBef>
                <a:spcPts val="575"/>
              </a:spcBef>
              <a:buFontTx/>
              <a:buChar char="-"/>
            </a:pPr>
            <a:r>
              <a:rPr lang="en-US" sz="2400" dirty="0">
                <a:solidFill>
                  <a:prstClr val="black"/>
                </a:solidFill>
                <a:cs typeface="Times New Roman"/>
              </a:rPr>
              <a:t>Attackers use various attack strategies to compromise the security of a network, </a:t>
            </a:r>
            <a:r>
              <a:rPr lang="en-US" sz="2400" dirty="0" smtClean="0">
                <a:solidFill>
                  <a:prstClr val="black"/>
                </a:solidFill>
                <a:cs typeface="Times New Roman"/>
              </a:rPr>
              <a:t>potentially causing </a:t>
            </a:r>
            <a:r>
              <a:rPr lang="en-US" sz="2400" dirty="0">
                <a:solidFill>
                  <a:prstClr val="black"/>
                </a:solidFill>
                <a:cs typeface="Times New Roman"/>
              </a:rPr>
              <a:t>disruption, damage, and loss to organizations and individuals</a:t>
            </a:r>
            <a:r>
              <a:rPr lang="en-US" sz="2400" dirty="0" smtClean="0">
                <a:solidFill>
                  <a:prstClr val="black"/>
                </a:solidFill>
                <a:cs typeface="Times New Roman"/>
              </a:rPr>
              <a:t>.</a:t>
            </a:r>
          </a:p>
          <a:p>
            <a:pPr marL="349885" indent="-342900" algn="just">
              <a:spcBef>
                <a:spcPts val="575"/>
              </a:spcBef>
              <a:buFontTx/>
              <a:buChar char="-"/>
            </a:pPr>
            <a:r>
              <a:rPr lang="en-US" sz="2400" b="1" dirty="0">
                <a:solidFill>
                  <a:prstClr val="black"/>
                </a:solidFill>
                <a:cs typeface="Times New Roman"/>
              </a:rPr>
              <a:t>Active network attacks </a:t>
            </a:r>
            <a:r>
              <a:rPr lang="en-US" sz="2400" dirty="0">
                <a:solidFill>
                  <a:prstClr val="black"/>
                </a:solidFill>
                <a:cs typeface="Times New Roman"/>
              </a:rPr>
              <a:t>seek to gain access to your network so that they can modify, encrypt, damage, or delete your data. </a:t>
            </a:r>
          </a:p>
          <a:p>
            <a:pPr marL="349885" indent="-342900" algn="just">
              <a:spcBef>
                <a:spcPts val="575"/>
              </a:spcBef>
              <a:buFontTx/>
              <a:buChar char="-"/>
            </a:pPr>
            <a:r>
              <a:rPr lang="en-US" sz="2400" b="1" dirty="0" smtClean="0">
                <a:solidFill>
                  <a:prstClr val="black"/>
                </a:solidFill>
                <a:cs typeface="Times New Roman"/>
              </a:rPr>
              <a:t>Passive </a:t>
            </a:r>
            <a:r>
              <a:rPr lang="en-US" sz="2400" b="1" dirty="0">
                <a:solidFill>
                  <a:prstClr val="black"/>
                </a:solidFill>
                <a:cs typeface="Times New Roman"/>
              </a:rPr>
              <a:t>network attacks </a:t>
            </a:r>
            <a:r>
              <a:rPr lang="en-US" sz="2400" dirty="0">
                <a:solidFill>
                  <a:prstClr val="black"/>
                </a:solidFill>
                <a:cs typeface="Times New Roman"/>
              </a:rPr>
              <a:t>try to gain access to your network stealthily and without raising an alarm</a:t>
            </a:r>
            <a:r>
              <a:rPr lang="en-US" sz="2400" dirty="0" smtClean="0">
                <a:solidFill>
                  <a:prstClr val="black"/>
                </a:solidFill>
                <a:cs typeface="Times New Roman"/>
              </a:rPr>
              <a:t>.</a:t>
            </a:r>
          </a:p>
          <a:p>
            <a:pPr marL="349885" indent="-342900" algn="just">
              <a:spcBef>
                <a:spcPts val="575"/>
              </a:spcBef>
              <a:buFontTx/>
              <a:buChar char="-"/>
            </a:pPr>
            <a:r>
              <a:rPr lang="en-US" sz="2400" dirty="0" smtClean="0">
                <a:solidFill>
                  <a:prstClr val="black"/>
                </a:solidFill>
                <a:cs typeface="Times New Roman"/>
              </a:rPr>
              <a:t>Some of the common Network attacks include:</a:t>
            </a:r>
          </a:p>
          <a:p>
            <a:pPr marL="578485" lvl="1" indent="-342900" algn="just">
              <a:spcBef>
                <a:spcPts val="575"/>
              </a:spcBef>
              <a:buFont typeface="Wingdings" panose="05000000000000000000" pitchFamily="2" charset="2"/>
              <a:buChar char="§"/>
            </a:pPr>
            <a:r>
              <a:rPr lang="en-US" sz="2000" b="1" i="1" dirty="0" smtClean="0">
                <a:solidFill>
                  <a:prstClr val="black"/>
                </a:solidFill>
                <a:cs typeface="Times New Roman"/>
              </a:rPr>
              <a:t>Sniffing Attacks</a:t>
            </a:r>
          </a:p>
          <a:p>
            <a:pPr marL="578485" lvl="1" indent="-342900" algn="just">
              <a:spcBef>
                <a:spcPts val="575"/>
              </a:spcBef>
              <a:buFont typeface="Wingdings" panose="05000000000000000000" pitchFamily="2" charset="2"/>
              <a:buChar char="§"/>
            </a:pPr>
            <a:r>
              <a:rPr lang="en-US" sz="2000" b="1" i="1" dirty="0" smtClean="0">
                <a:solidFill>
                  <a:prstClr val="black"/>
                </a:solidFill>
                <a:cs typeface="Times New Roman"/>
              </a:rPr>
              <a:t>Distributed </a:t>
            </a:r>
            <a:r>
              <a:rPr lang="en-US" sz="2000" b="1" i="1" dirty="0">
                <a:solidFill>
                  <a:prstClr val="black"/>
                </a:solidFill>
                <a:cs typeface="Times New Roman"/>
              </a:rPr>
              <a:t>denial of service (</a:t>
            </a:r>
            <a:r>
              <a:rPr lang="en-US" sz="2000" b="1" i="1" dirty="0" err="1">
                <a:solidFill>
                  <a:prstClr val="black"/>
                </a:solidFill>
                <a:cs typeface="Times New Roman"/>
              </a:rPr>
              <a:t>DDoS</a:t>
            </a:r>
            <a:r>
              <a:rPr lang="en-US" sz="2000" b="1" i="1" dirty="0">
                <a:solidFill>
                  <a:prstClr val="black"/>
                </a:solidFill>
                <a:cs typeface="Times New Roman"/>
              </a:rPr>
              <a:t>) </a:t>
            </a:r>
            <a:r>
              <a:rPr lang="en-US" sz="2000" b="1" i="1" dirty="0" smtClean="0">
                <a:solidFill>
                  <a:prstClr val="black"/>
                </a:solidFill>
                <a:cs typeface="Times New Roman"/>
              </a:rPr>
              <a:t>attacks</a:t>
            </a:r>
          </a:p>
          <a:p>
            <a:pPr marL="578485" lvl="1" indent="-342900" algn="just">
              <a:spcBef>
                <a:spcPts val="575"/>
              </a:spcBef>
              <a:buFont typeface="Wingdings" panose="05000000000000000000" pitchFamily="2" charset="2"/>
              <a:buChar char="§"/>
            </a:pPr>
            <a:r>
              <a:rPr lang="en-US" sz="2000" b="1" i="1" dirty="0" smtClean="0">
                <a:solidFill>
                  <a:prstClr val="black"/>
                </a:solidFill>
                <a:cs typeface="Times New Roman"/>
              </a:rPr>
              <a:t>Session </a:t>
            </a:r>
            <a:r>
              <a:rPr lang="en-US" sz="2000" b="1" i="1" dirty="0">
                <a:solidFill>
                  <a:prstClr val="black"/>
                </a:solidFill>
                <a:cs typeface="Times New Roman"/>
              </a:rPr>
              <a:t>H</a:t>
            </a:r>
            <a:r>
              <a:rPr lang="en-US" sz="2000" b="1" i="1" dirty="0" smtClean="0">
                <a:solidFill>
                  <a:prstClr val="black"/>
                </a:solidFill>
                <a:cs typeface="Times New Roman"/>
              </a:rPr>
              <a:t>ijacking</a:t>
            </a:r>
          </a:p>
          <a:p>
            <a:pPr marL="578485" lvl="1" indent="-342900" algn="just">
              <a:spcBef>
                <a:spcPts val="575"/>
              </a:spcBef>
              <a:buFont typeface="Wingdings" panose="05000000000000000000" pitchFamily="2" charset="2"/>
              <a:buChar char="§"/>
            </a:pPr>
            <a:r>
              <a:rPr lang="en-US" sz="2000" b="1" i="1" dirty="0" smtClean="0">
                <a:solidFill>
                  <a:prstClr val="black"/>
                </a:solidFill>
                <a:cs typeface="Times New Roman"/>
              </a:rPr>
              <a:t>DNS Attacks</a:t>
            </a:r>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772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 Sniffing </a:t>
            </a:r>
            <a:r>
              <a:rPr lang="en-US" sz="2400" dirty="0" smtClean="0">
                <a:latin typeface="+mn-lt"/>
              </a:rPr>
              <a:t>Attacks</a:t>
            </a:r>
            <a:endParaRPr lang="en-US" sz="2600" dirty="0">
              <a:latin typeface="+mn-lt"/>
            </a:endParaRPr>
          </a:p>
        </p:txBody>
      </p:sp>
      <p:sp>
        <p:nvSpPr>
          <p:cNvPr id="4" name="Rectangle 3"/>
          <p:cNvSpPr/>
          <p:nvPr/>
        </p:nvSpPr>
        <p:spPr>
          <a:xfrm>
            <a:off x="76200" y="807928"/>
            <a:ext cx="11887200" cy="1708160"/>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a:solidFill>
                  <a:prstClr val="black"/>
                </a:solidFill>
                <a:latin typeface="+mn-lt"/>
                <a:ea typeface="+mn-ea"/>
                <a:cs typeface="Times New Roman"/>
              </a:rPr>
              <a:t>Sniffing is generally used by network administrators to perform network analysis, troubleshoot network issues, and monitor network sessions. </a:t>
            </a:r>
            <a:endParaRPr lang="en-US" sz="2000" kern="1200" dirty="0" smtClean="0">
              <a:solidFill>
                <a:prstClr val="black"/>
              </a:solidFill>
              <a:latin typeface="+mn-lt"/>
              <a:ea typeface="+mn-ea"/>
              <a:cs typeface="Times New Roman"/>
            </a:endParaRPr>
          </a:p>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Attackers use sniffing techniques to covertly investigate and capture critical information such as passwords, account information, router configuration, DNS traffic, email traffic, web traffic, chat sessions, and FTP passwords being transmitted in a network.  </a:t>
            </a:r>
            <a:endParaRPr lang="en-US" sz="2000" kern="1200" dirty="0">
              <a:solidFill>
                <a:prstClr val="black"/>
              </a:solidFill>
              <a:latin typeface="+mn-lt"/>
              <a:ea typeface="+mn-ea"/>
              <a:cs typeface="Times New Roman"/>
            </a:endParaRPr>
          </a:p>
        </p:txBody>
      </p:sp>
      <p:pic>
        <p:nvPicPr>
          <p:cNvPr id="5" name="Picture 4"/>
          <p:cNvPicPr>
            <a:picLocks noChangeAspect="1"/>
          </p:cNvPicPr>
          <p:nvPr/>
        </p:nvPicPr>
        <p:blipFill>
          <a:blip r:embed="rId3"/>
          <a:stretch>
            <a:fillRect/>
          </a:stretch>
        </p:blipFill>
        <p:spPr>
          <a:xfrm>
            <a:off x="228600" y="2438401"/>
            <a:ext cx="11734800" cy="4191000"/>
          </a:xfrm>
          <a:prstGeom prst="rect">
            <a:avLst/>
          </a:prstGeom>
        </p:spPr>
      </p:pic>
    </p:spTree>
    <p:extLst>
      <p:ext uri="{BB962C8B-B14F-4D97-AF65-F5344CB8AC3E}">
        <p14:creationId xmlns:p14="http://schemas.microsoft.com/office/powerpoint/2010/main" val="29314585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 Sniffing </a:t>
            </a:r>
            <a:r>
              <a:rPr lang="en-US" sz="2400" dirty="0" smtClean="0">
                <a:latin typeface="+mn-lt"/>
              </a:rPr>
              <a:t>Attacks</a:t>
            </a:r>
            <a:endParaRPr lang="en-US" sz="2600" dirty="0">
              <a:latin typeface="+mn-lt"/>
            </a:endParaRPr>
          </a:p>
        </p:txBody>
      </p:sp>
      <p:sp>
        <p:nvSpPr>
          <p:cNvPr id="4" name="Rectangle 3"/>
          <p:cNvSpPr/>
          <p:nvPr/>
        </p:nvSpPr>
        <p:spPr>
          <a:xfrm>
            <a:off x="76200" y="840127"/>
            <a:ext cx="11887200" cy="1708160"/>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The most common way of networking computers is through an Ethernet connection. A packet sniffer placed on a network in promiscuous mode can therefore capture and analyze all the network traffic.</a:t>
            </a:r>
          </a:p>
          <a:p>
            <a:pPr marL="182880" indent="-182880" algn="just" rtl="0">
              <a:spcBef>
                <a:spcPts val="575"/>
              </a:spcBef>
              <a:buClr>
                <a:srgbClr val="FF0000"/>
              </a:buClr>
              <a:buFontTx/>
              <a:buChar char="-"/>
            </a:pPr>
            <a:r>
              <a:rPr lang="en-US" sz="2000" b="1" kern="1200" dirty="0" smtClean="0">
                <a:solidFill>
                  <a:srgbClr val="FF0000"/>
                </a:solidFill>
                <a:latin typeface="+mn-lt"/>
                <a:ea typeface="+mn-ea"/>
                <a:cs typeface="Times New Roman"/>
              </a:rPr>
              <a:t>Promiscuous Mode </a:t>
            </a:r>
            <a:r>
              <a:rPr lang="en-US" sz="2000" kern="1200" dirty="0" smtClean="0">
                <a:solidFill>
                  <a:prstClr val="black"/>
                </a:solidFill>
                <a:latin typeface="+mn-lt"/>
                <a:ea typeface="+mn-ea"/>
                <a:cs typeface="Times New Roman"/>
              </a:rPr>
              <a:t>allows a network device to intercept and read each network packet that arrives in its entirety. It is a mode of operation in which every data packet transmitted can be received and read by a network adapter.</a:t>
            </a:r>
            <a:endParaRPr lang="en-US" sz="2000" kern="1200" dirty="0">
              <a:solidFill>
                <a:prstClr val="black"/>
              </a:solidFill>
              <a:latin typeface="+mn-lt"/>
              <a:ea typeface="+mn-ea"/>
              <a:cs typeface="Times New Roman"/>
            </a:endParaRPr>
          </a:p>
        </p:txBody>
      </p:sp>
      <p:pic>
        <p:nvPicPr>
          <p:cNvPr id="3" name="Picture 2"/>
          <p:cNvPicPr>
            <a:picLocks noChangeAspect="1"/>
          </p:cNvPicPr>
          <p:nvPr/>
        </p:nvPicPr>
        <p:blipFill>
          <a:blip r:embed="rId3"/>
          <a:stretch>
            <a:fillRect/>
          </a:stretch>
        </p:blipFill>
        <p:spPr>
          <a:xfrm>
            <a:off x="228600" y="2548287"/>
            <a:ext cx="11811000" cy="4002986"/>
          </a:xfrm>
          <a:prstGeom prst="rect">
            <a:avLst/>
          </a:prstGeom>
        </p:spPr>
      </p:pic>
    </p:spTree>
    <p:extLst>
      <p:ext uri="{BB962C8B-B14F-4D97-AF65-F5344CB8AC3E}">
        <p14:creationId xmlns:p14="http://schemas.microsoft.com/office/powerpoint/2010/main" val="30681607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 Sniffing </a:t>
            </a:r>
            <a:r>
              <a:rPr lang="en-US" sz="2400" dirty="0" smtClean="0">
                <a:latin typeface="+mn-lt"/>
              </a:rPr>
              <a:t>Attacks</a:t>
            </a:r>
            <a:endParaRPr lang="en-US" sz="2600" dirty="0">
              <a:latin typeface="+mn-lt"/>
            </a:endParaRPr>
          </a:p>
        </p:txBody>
      </p:sp>
      <p:sp>
        <p:nvSpPr>
          <p:cNvPr id="4" name="Rectangle 3"/>
          <p:cNvSpPr/>
          <p:nvPr/>
        </p:nvSpPr>
        <p:spPr>
          <a:xfrm>
            <a:off x="76200" y="840127"/>
            <a:ext cx="11887200" cy="769441"/>
          </a:xfrm>
          <a:prstGeom prst="rect">
            <a:avLst/>
          </a:prstGeom>
        </p:spPr>
        <p:txBody>
          <a:bodyPr wrap="square">
            <a:spAutoFit/>
          </a:bodyPr>
          <a:lstStyle/>
          <a:p>
            <a:pPr marL="182880" indent="-182880" algn="just" rtl="0">
              <a:buClr>
                <a:srgbClr val="FF0000"/>
              </a:buClr>
              <a:buFontTx/>
              <a:buChar char="-"/>
            </a:pPr>
            <a:r>
              <a:rPr lang="en-US" sz="2200" kern="1200" dirty="0" smtClean="0">
                <a:solidFill>
                  <a:prstClr val="black"/>
                </a:solidFill>
                <a:latin typeface="+mn-lt"/>
                <a:ea typeface="+mn-ea"/>
                <a:cs typeface="Times New Roman"/>
              </a:rPr>
              <a:t>There are two types of sniffing. Each is used for different types of networks.</a:t>
            </a:r>
          </a:p>
          <a:p>
            <a:pPr marL="182880" indent="-182880" algn="just" rtl="0">
              <a:buClr>
                <a:srgbClr val="FF0000"/>
              </a:buClr>
              <a:buFontTx/>
              <a:buChar char="-"/>
            </a:pPr>
            <a:r>
              <a:rPr lang="en-US" sz="2200" kern="1200" dirty="0" smtClean="0">
                <a:solidFill>
                  <a:prstClr val="black"/>
                </a:solidFill>
                <a:latin typeface="+mn-lt"/>
                <a:ea typeface="+mn-ea"/>
                <a:cs typeface="Times New Roman"/>
              </a:rPr>
              <a:t>1. </a:t>
            </a:r>
            <a:r>
              <a:rPr lang="en-US" sz="2200" b="1" kern="1200" dirty="0" smtClean="0">
                <a:solidFill>
                  <a:prstClr val="black"/>
                </a:solidFill>
                <a:latin typeface="+mn-lt"/>
                <a:ea typeface="+mn-ea"/>
                <a:cs typeface="Times New Roman"/>
              </a:rPr>
              <a:t>Passive Sniffing                                                               </a:t>
            </a:r>
            <a:r>
              <a:rPr lang="en-US" sz="2200" kern="1200" dirty="0" smtClean="0">
                <a:solidFill>
                  <a:prstClr val="black"/>
                </a:solidFill>
                <a:latin typeface="+mn-lt"/>
                <a:ea typeface="+mn-ea"/>
                <a:cs typeface="Times New Roman"/>
              </a:rPr>
              <a:t>2. </a:t>
            </a:r>
            <a:r>
              <a:rPr lang="en-US" sz="2200" b="1" kern="1200" dirty="0" smtClean="0">
                <a:solidFill>
                  <a:prstClr val="black"/>
                </a:solidFill>
                <a:latin typeface="+mn-lt"/>
                <a:ea typeface="+mn-ea"/>
                <a:cs typeface="Times New Roman"/>
              </a:rPr>
              <a:t>Active Sniffing</a:t>
            </a:r>
            <a:endParaRPr lang="en-US" sz="2200" b="1" kern="1200" dirty="0">
              <a:solidFill>
                <a:prstClr val="black"/>
              </a:solidFill>
              <a:latin typeface="+mn-lt"/>
              <a:ea typeface="+mn-ea"/>
              <a:cs typeface="Times New Roman"/>
            </a:endParaRPr>
          </a:p>
        </p:txBody>
      </p:sp>
      <p:pic>
        <p:nvPicPr>
          <p:cNvPr id="5" name="Picture 4"/>
          <p:cNvPicPr>
            <a:picLocks noChangeAspect="1"/>
          </p:cNvPicPr>
          <p:nvPr/>
        </p:nvPicPr>
        <p:blipFill>
          <a:blip r:embed="rId3"/>
          <a:stretch>
            <a:fillRect/>
          </a:stretch>
        </p:blipFill>
        <p:spPr>
          <a:xfrm>
            <a:off x="152400" y="1600200"/>
            <a:ext cx="11811000" cy="4018374"/>
          </a:xfrm>
          <a:prstGeom prst="rect">
            <a:avLst/>
          </a:prstGeom>
        </p:spPr>
      </p:pic>
      <p:sp>
        <p:nvSpPr>
          <p:cNvPr id="3" name="Rectangle 2"/>
          <p:cNvSpPr/>
          <p:nvPr/>
        </p:nvSpPr>
        <p:spPr>
          <a:xfrm>
            <a:off x="228600" y="5638800"/>
            <a:ext cx="11734800" cy="923330"/>
          </a:xfrm>
          <a:prstGeom prst="rect">
            <a:avLst/>
          </a:prstGeom>
        </p:spPr>
        <p:txBody>
          <a:bodyPr wrap="square">
            <a:spAutoFit/>
          </a:bodyPr>
          <a:lstStyle/>
          <a:p>
            <a:pPr marL="285750" indent="-285750" algn="l">
              <a:buFont typeface="Arial" panose="020B0604020202020204" pitchFamily="34" charset="0"/>
              <a:buChar char="•"/>
            </a:pPr>
            <a:r>
              <a:rPr lang="en-US" dirty="0" smtClean="0">
                <a:latin typeface="Calibri" panose="020F0502020204030204" pitchFamily="34" charset="0"/>
              </a:rPr>
              <a:t>I</a:t>
            </a:r>
            <a:r>
              <a:rPr lang="en-US" sz="1800" b="0" i="0" u="none" strike="noStrike" baseline="0" dirty="0" smtClean="0">
                <a:latin typeface="Calibri" panose="020F0502020204030204" pitchFamily="34" charset="0"/>
              </a:rPr>
              <a:t>t works only in a common </a:t>
            </a:r>
            <a:r>
              <a:rPr lang="en-US" sz="1800" b="1" i="0" u="none" strike="noStrike" baseline="0" dirty="0" smtClean="0">
                <a:latin typeface="Calibri" panose="020F0502020204030204" pitchFamily="34" charset="0"/>
              </a:rPr>
              <a:t>collision domain</a:t>
            </a:r>
            <a:r>
              <a:rPr lang="en-US" sz="1800" b="1" i="0" u="none" strike="noStrike" dirty="0" smtClean="0">
                <a:latin typeface="Calibri" panose="020F0502020204030204" pitchFamily="34" charset="0"/>
              </a:rPr>
              <a:t> </a:t>
            </a:r>
            <a:r>
              <a:rPr lang="en-US" sz="1800" b="0" i="0" u="none" strike="noStrike" dirty="0" err="1" smtClean="0">
                <a:latin typeface="Calibri" panose="020F0502020204030204" pitchFamily="34" charset="0"/>
              </a:rPr>
              <a:t>i.e</a:t>
            </a:r>
            <a:r>
              <a:rPr lang="en-US" sz="1800" b="0" i="0" u="none" strike="noStrike" dirty="0" smtClean="0">
                <a:latin typeface="Calibri" panose="020F0502020204030204" pitchFamily="34" charset="0"/>
              </a:rPr>
              <a:t>; </a:t>
            </a:r>
            <a:r>
              <a:rPr lang="en-US" sz="1800" b="0" i="0" u="none" strike="noStrike" baseline="0" dirty="0" smtClean="0">
                <a:latin typeface="Calibri" panose="020F0502020204030204" pitchFamily="34" charset="0"/>
              </a:rPr>
              <a:t>the network that is not switched or bridged (i.e., connected through a hub). Common collision domains are present in </a:t>
            </a:r>
            <a:r>
              <a:rPr lang="en-US" sz="1800" b="1" i="0" u="none" strike="noStrike" baseline="0" dirty="0" smtClean="0">
                <a:latin typeface="Calibri" panose="020F0502020204030204" pitchFamily="34" charset="0"/>
              </a:rPr>
              <a:t>hub environments</a:t>
            </a:r>
            <a:r>
              <a:rPr lang="en-US" sz="1800" b="0" i="0" u="none" strike="noStrike" baseline="0" dirty="0" smtClean="0">
                <a:latin typeface="Calibri" panose="020F0502020204030204" pitchFamily="34" charset="0"/>
              </a:rPr>
              <a:t>.</a:t>
            </a:r>
          </a:p>
          <a:p>
            <a:pPr marL="285750" indent="-285750" algn="l">
              <a:buFont typeface="Arial" panose="020B0604020202020204" pitchFamily="34" charset="0"/>
              <a:buChar char="•"/>
            </a:pPr>
            <a:r>
              <a:rPr lang="en-US" sz="1800" b="0" i="0" u="none" strike="noStrike" baseline="0" dirty="0" smtClean="0">
                <a:latin typeface="Calibri" panose="020F0502020204030204" pitchFamily="34" charset="0"/>
              </a:rPr>
              <a:t>In such networks, all hosts in the network can see all the traffic. A </a:t>
            </a:r>
            <a:r>
              <a:rPr lang="en-US" sz="1800" b="1" i="0" u="none" strike="noStrike" baseline="0" dirty="0" smtClean="0">
                <a:latin typeface="Calibri" panose="020F0502020204030204" pitchFamily="34" charset="0"/>
              </a:rPr>
              <a:t>switch </a:t>
            </a:r>
            <a:r>
              <a:rPr lang="en-US" sz="1800" b="0" i="0" u="none" strike="noStrike" baseline="0" dirty="0" smtClean="0">
                <a:latin typeface="Calibri" panose="020F0502020204030204" pitchFamily="34" charset="0"/>
              </a:rPr>
              <a:t>eliminates the risk of passive sniffing.</a:t>
            </a:r>
            <a:endParaRPr lang="en-US" dirty="0"/>
          </a:p>
        </p:txBody>
      </p:sp>
    </p:spTree>
    <p:extLst>
      <p:ext uri="{BB962C8B-B14F-4D97-AF65-F5344CB8AC3E}">
        <p14:creationId xmlns:p14="http://schemas.microsoft.com/office/powerpoint/2010/main" val="33129721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10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p:cNvSpPr>
            <a:spLocks noGrp="1" noChangeArrowheads="1"/>
          </p:cNvSpPr>
          <p:nvPr>
            <p:ph type="title"/>
          </p:nvPr>
        </p:nvSpPr>
        <p:spPr>
          <a:xfrm>
            <a:off x="76200" y="381000"/>
            <a:ext cx="10040907" cy="369332"/>
          </a:xfrm>
          <a:noFill/>
        </p:spPr>
        <p:txBody>
          <a:bodyPr/>
          <a:lstStyle/>
          <a:p>
            <a:r>
              <a:rPr lang="en-US" sz="2400" dirty="0">
                <a:latin typeface="+mn-lt"/>
              </a:rPr>
              <a:t>Network Level Attacks and Countermeasures - Sniffing </a:t>
            </a:r>
            <a:r>
              <a:rPr lang="en-US" sz="2400" dirty="0" smtClean="0">
                <a:latin typeface="+mn-lt"/>
              </a:rPr>
              <a:t>Attacks</a:t>
            </a:r>
            <a:endParaRPr lang="en-US" sz="2600" dirty="0">
              <a:latin typeface="+mn-lt"/>
            </a:endParaRPr>
          </a:p>
        </p:txBody>
      </p:sp>
      <p:sp>
        <p:nvSpPr>
          <p:cNvPr id="4" name="Rectangle 3"/>
          <p:cNvSpPr/>
          <p:nvPr/>
        </p:nvSpPr>
        <p:spPr>
          <a:xfrm>
            <a:off x="76200" y="840127"/>
            <a:ext cx="11887200" cy="430887"/>
          </a:xfrm>
          <a:prstGeom prst="rect">
            <a:avLst/>
          </a:prstGeom>
        </p:spPr>
        <p:txBody>
          <a:bodyPr wrap="square">
            <a:spAutoFit/>
          </a:bodyPr>
          <a:lstStyle/>
          <a:p>
            <a:pPr marL="182880" indent="-182880" algn="just" rtl="0">
              <a:spcBef>
                <a:spcPts val="575"/>
              </a:spcBef>
              <a:buClr>
                <a:srgbClr val="FF0000"/>
              </a:buClr>
              <a:buFontTx/>
              <a:buChar char="-"/>
            </a:pPr>
            <a:r>
              <a:rPr lang="en-US" sz="2000" kern="1200" dirty="0" smtClean="0">
                <a:solidFill>
                  <a:prstClr val="black"/>
                </a:solidFill>
                <a:latin typeface="+mn-lt"/>
                <a:ea typeface="+mn-ea"/>
                <a:cs typeface="Times New Roman"/>
              </a:rPr>
              <a:t>Active sniffing searches for traffic on a switched LAN by actively injecting traffic into it</a:t>
            </a:r>
            <a:r>
              <a:rPr lang="en-US" sz="2200" kern="1200" dirty="0" smtClean="0">
                <a:solidFill>
                  <a:prstClr val="black"/>
                </a:solidFill>
                <a:latin typeface="+mn-lt"/>
                <a:ea typeface="+mn-ea"/>
                <a:cs typeface="Times New Roman"/>
              </a:rPr>
              <a:t>.</a:t>
            </a:r>
            <a:endParaRPr lang="en-US" sz="2200" kern="1200" dirty="0">
              <a:solidFill>
                <a:prstClr val="black"/>
              </a:solidFill>
              <a:latin typeface="+mn-lt"/>
              <a:ea typeface="+mn-ea"/>
              <a:cs typeface="Times New Roman"/>
            </a:endParaRPr>
          </a:p>
        </p:txBody>
      </p:sp>
      <p:pic>
        <p:nvPicPr>
          <p:cNvPr id="3" name="Picture 2"/>
          <p:cNvPicPr>
            <a:picLocks noChangeAspect="1"/>
          </p:cNvPicPr>
          <p:nvPr/>
        </p:nvPicPr>
        <p:blipFill>
          <a:blip r:embed="rId3"/>
          <a:stretch>
            <a:fillRect/>
          </a:stretch>
        </p:blipFill>
        <p:spPr>
          <a:xfrm>
            <a:off x="105936" y="1296326"/>
            <a:ext cx="11857463" cy="5254946"/>
          </a:xfrm>
          <a:prstGeom prst="rect">
            <a:avLst/>
          </a:prstGeom>
        </p:spPr>
      </p:pic>
    </p:spTree>
    <p:extLst>
      <p:ext uri="{BB962C8B-B14F-4D97-AF65-F5344CB8AC3E}">
        <p14:creationId xmlns:p14="http://schemas.microsoft.com/office/powerpoint/2010/main" val="41441001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iography report presentation">
  <a:themeElements>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Global">
      <a:majorFont>
        <a:latin typeface="Century Gothic"/>
        <a:ea typeface=""/>
        <a:cs typeface="Times New Roman"/>
      </a:majorFont>
      <a:minorFont>
        <a:latin typeface="Century Gothic"/>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Times New Roman" pitchFamily="18" charset="0"/>
          </a:defRPr>
        </a:defPPr>
      </a:lstStyle>
    </a:ln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9179</TotalTime>
  <Words>2047</Words>
  <Application>Microsoft Office PowerPoint</Application>
  <PresentationFormat>Widescreen</PresentationFormat>
  <Paragraphs>160</Paragraphs>
  <Slides>43</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43</vt:i4>
      </vt:variant>
    </vt:vector>
  </HeadingPairs>
  <TitlesOfParts>
    <vt:vector size="51" baseType="lpstr">
      <vt:lpstr>Arial</vt:lpstr>
      <vt:lpstr>Calibri</vt:lpstr>
      <vt:lpstr>Century Gothic</vt:lpstr>
      <vt:lpstr>Times New Roman</vt:lpstr>
      <vt:lpstr>Verdana</vt:lpstr>
      <vt:lpstr>Wingdings</vt:lpstr>
      <vt:lpstr>Office Theme</vt:lpstr>
      <vt:lpstr>1_Biography report presentation</vt:lpstr>
      <vt:lpstr>PowerPoint Presentation</vt:lpstr>
      <vt:lpstr>Contents</vt:lpstr>
      <vt:lpstr>PowerPoint Presentation</vt:lpstr>
      <vt:lpstr>What is Network Security</vt:lpstr>
      <vt:lpstr>Network Level Attacks and Countermeasures</vt:lpstr>
      <vt:lpstr>Network Level Attacks and Countermeasures - Sniffing Attacks</vt:lpstr>
      <vt:lpstr>Network Level Attacks and Countermeasures - Sniffing Attacks</vt:lpstr>
      <vt:lpstr>Network Level Attacks and Countermeasures - Sniffing Attacks</vt:lpstr>
      <vt:lpstr>Network Level Attacks and Countermeasures - Sniffing Attacks</vt:lpstr>
      <vt:lpstr>Network Level Attacks and Countermeasures - Sniffing Attacks</vt:lpstr>
      <vt:lpstr>Network Level Attacks and Countermeasures - Sniffing Techniques</vt:lpstr>
      <vt:lpstr>Network Level Attacks and Countermeasures - Sniffing Techniques</vt:lpstr>
      <vt:lpstr>Network Level Attacks and Countermeasures - Sniffing Techniques</vt:lpstr>
      <vt:lpstr>Network Level Attacks and Countermeasures - Sniffing Techniques</vt:lpstr>
      <vt:lpstr>Network Level Attacks and Countermeasures - Sniffing Techniques</vt:lpstr>
      <vt:lpstr>Network Level Attacks and Countermeasures - Sniffing Tools</vt:lpstr>
      <vt:lpstr>Network Level Attacks and Countermeasures - Sniffing Countermeasures</vt:lpstr>
      <vt:lpstr>Network Level Attacks and Countermeasures - Sniffing Countermeasures</vt:lpstr>
      <vt:lpstr>Network Level Attacks and Countermeasures – Denial-of-Service Attacks</vt:lpstr>
      <vt:lpstr>Network Level Attacks and Countermeasures – Denial-of-Service Attacks</vt:lpstr>
      <vt:lpstr>Network Level Attacks and Countermeasures – Denial-of-Service Attacks</vt:lpstr>
      <vt:lpstr>Network Level Attacks and Countermeasures – Denial-of-Service Attacks</vt:lpstr>
      <vt:lpstr>Network Level Attacks and Countermeasures – Denial-of-Service Attacks</vt:lpstr>
      <vt:lpstr>Network Level Attacks and Countermeasures – Denial-of-Service Attacks</vt:lpstr>
      <vt:lpstr>Network Level Attacks and Countermeasures – Denial-of-Service Attacks</vt:lpstr>
      <vt:lpstr>Network Level Attacks and Countermeasures – Denial-of-Service Attacks</vt:lpstr>
      <vt:lpstr>Network Level Attacks and Countermeasures – Denial-of-Service Attacks</vt:lpstr>
      <vt:lpstr>Network Level Attacks and Countermeasures – Denial-of-Service Attacks</vt:lpstr>
      <vt:lpstr>Network Level Attacks and Countermeasures – Denial-of-Service Attacks</vt:lpstr>
      <vt:lpstr>Network Level Attacks and Countermeasures – Denial-of-Service Attacks</vt:lpstr>
      <vt:lpstr>Network Level Attacks and Countermeasures – Denial-of-Service Attacks</vt:lpstr>
      <vt:lpstr>Network Level Attacks and Countermeasures – DoS and DDoS Countermeasures</vt:lpstr>
      <vt:lpstr>Network Level Attacks and Countermeasures – DoS and DDoS Countermeasures</vt:lpstr>
      <vt:lpstr>Network Level Attacks and Countermeasures – Session Hijacking</vt:lpstr>
      <vt:lpstr>Network Level Attacks and Countermeasures – Session Hijacking</vt:lpstr>
      <vt:lpstr>Network Level Attacks and Countermeasures – Session Hijacking</vt:lpstr>
      <vt:lpstr>Network Level Attacks and Countermeasures – Session Hijacking</vt:lpstr>
      <vt:lpstr>Network Level Attacks and Countermeasures – Session Hijacking</vt:lpstr>
      <vt:lpstr>Network Level Attacks and Countermeasures – Session Hijacking</vt:lpstr>
      <vt:lpstr>Network Level Attacks and Countermeasures – Session Hijacking</vt:lpstr>
      <vt:lpstr>Network Level Attacks and Countermeasures – Session Hijacking Countermeasures</vt:lpstr>
      <vt:lpstr>Network Level Attacks and Countermeasures – Session Hijacking Countermeasures</vt:lpstr>
      <vt:lpstr>PowerPoint Presentation</vt:lpstr>
    </vt:vector>
  </TitlesOfParts>
  <Company>FU Berlin, Germany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Communications</dc:title>
  <dc:subject>Chapter 1 - Introduction</dc:subject>
  <dc:creator>Jochen H. Schiller</dc:creator>
  <cp:keywords>mobile communication, introduction, overview</cp:keywords>
  <cp:lastModifiedBy>Dr Engr Malook Rind</cp:lastModifiedBy>
  <cp:revision>1001</cp:revision>
  <dcterms:created xsi:type="dcterms:W3CDTF">2022-09-21T05:57:17Z</dcterms:created>
  <dcterms:modified xsi:type="dcterms:W3CDTF">2023-12-13T07:03:31Z</dcterms:modified>
  <cp:category>lecture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2018-04-17T00:00:00Z</vt:filetime>
  </property>
  <property fmtid="{D5CDD505-2E9C-101B-9397-08002B2CF9AE}" pid="3" name="Creator">
    <vt:lpwstr>Acrobat PDFMaker 17 for PowerPoint</vt:lpwstr>
  </property>
  <property fmtid="{D5CDD505-2E9C-101B-9397-08002B2CF9AE}" pid="4" name="LastSaved">
    <vt:filetime>2022-09-21T00:00:00Z</vt:filetime>
  </property>
  <property fmtid="{D5CDD505-2E9C-101B-9397-08002B2CF9AE}" pid="5" name="Producer">
    <vt:lpwstr>Adobe PDF Library 15.0</vt:lpwstr>
  </property>
</Properties>
</file>